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37"/>
  </p:notesMasterIdLst>
  <p:handoutMasterIdLst>
    <p:handoutMasterId r:id="rId38"/>
  </p:handoutMasterIdLst>
  <p:sldIdLst>
    <p:sldId id="548" r:id="rId2"/>
    <p:sldId id="587" r:id="rId3"/>
    <p:sldId id="589" r:id="rId4"/>
    <p:sldId id="585" r:id="rId5"/>
    <p:sldId id="586" r:id="rId6"/>
    <p:sldId id="525" r:id="rId7"/>
    <p:sldId id="526" r:id="rId8"/>
    <p:sldId id="429" r:id="rId9"/>
    <p:sldId id="472" r:id="rId10"/>
    <p:sldId id="473" r:id="rId11"/>
    <p:sldId id="430" r:id="rId12"/>
    <p:sldId id="477" r:id="rId13"/>
    <p:sldId id="466" r:id="rId14"/>
    <p:sldId id="392" r:id="rId15"/>
    <p:sldId id="435" r:id="rId16"/>
    <p:sldId id="488" r:id="rId17"/>
    <p:sldId id="427" r:id="rId18"/>
    <p:sldId id="449" r:id="rId19"/>
    <p:sldId id="467" r:id="rId20"/>
    <p:sldId id="450" r:id="rId21"/>
    <p:sldId id="394" r:id="rId22"/>
    <p:sldId id="393" r:id="rId23"/>
    <p:sldId id="400" r:id="rId24"/>
    <p:sldId id="485" r:id="rId25"/>
    <p:sldId id="468" r:id="rId26"/>
    <p:sldId id="452" r:id="rId27"/>
    <p:sldId id="436" r:id="rId28"/>
    <p:sldId id="438" r:id="rId29"/>
    <p:sldId id="459" r:id="rId30"/>
    <p:sldId id="401" r:id="rId31"/>
    <p:sldId id="402" r:id="rId32"/>
    <p:sldId id="469" r:id="rId33"/>
    <p:sldId id="453" r:id="rId34"/>
    <p:sldId id="455" r:id="rId35"/>
    <p:sldId id="406" r:id="rId36"/>
  </p:sldIdLst>
  <p:sldSz cx="9144000" cy="6858000" type="screen4x3"/>
  <p:notesSz cx="7099300" cy="10234613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B03D"/>
    <a:srgbClr val="EB811B"/>
    <a:srgbClr val="333399"/>
    <a:srgbClr val="D5DFFF"/>
    <a:srgbClr val="B9CAFF"/>
    <a:srgbClr val="7999FF"/>
    <a:srgbClr val="0033CC"/>
    <a:srgbClr val="008000"/>
    <a:srgbClr val="FF99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1" autoAdjust="0"/>
    <p:restoredTop sz="82290" autoAdjust="0"/>
  </p:normalViewPr>
  <p:slideViewPr>
    <p:cSldViewPr>
      <p:cViewPr varScale="1">
        <p:scale>
          <a:sx n="130" d="100"/>
          <a:sy n="130" d="100"/>
        </p:scale>
        <p:origin x="2792" y="84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5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90 * (2^30-1) + 30 * 2^29 = 145 billion</a:t>
            </a:r>
          </a:p>
          <a:p>
            <a:r>
              <a:rPr lang="en-US" dirty="0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97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6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9144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9144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0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0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2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3"/>
            <a:ext cx="58293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57" indent="0">
              <a:buNone/>
              <a:defRPr sz="1425"/>
            </a:lvl2pPr>
            <a:lvl3pPr marL="685715" indent="0">
              <a:buNone/>
              <a:defRPr sz="1200"/>
            </a:lvl3pPr>
            <a:lvl4pPr marL="1028573" indent="0">
              <a:buNone/>
              <a:defRPr sz="1125"/>
            </a:lvl4pPr>
            <a:lvl5pPr marL="1371430" indent="0">
              <a:buNone/>
              <a:defRPr sz="1125"/>
            </a:lvl5pPr>
            <a:lvl6pPr marL="1714289" indent="0">
              <a:buNone/>
              <a:defRPr sz="1125"/>
            </a:lvl6pPr>
            <a:lvl7pPr marL="2057144" indent="0">
              <a:buNone/>
              <a:defRPr sz="1125"/>
            </a:lvl7pPr>
            <a:lvl8pPr marL="2400000" indent="0">
              <a:buNone/>
              <a:defRPr sz="1125"/>
            </a:lvl8pPr>
            <a:lvl9pPr marL="2742857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2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2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4"/>
            <a:ext cx="3030141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7" indent="0">
              <a:buNone/>
              <a:defRPr sz="1500" b="1"/>
            </a:lvl2pPr>
            <a:lvl3pPr marL="685715" indent="0">
              <a:buNone/>
              <a:defRPr sz="1425" b="1"/>
            </a:lvl3pPr>
            <a:lvl4pPr marL="1028573" indent="0">
              <a:buNone/>
              <a:defRPr sz="1200" b="1"/>
            </a:lvl4pPr>
            <a:lvl5pPr marL="1371430" indent="0">
              <a:buNone/>
              <a:defRPr sz="1200" b="1"/>
            </a:lvl5pPr>
            <a:lvl6pPr marL="1714289" indent="0">
              <a:buNone/>
              <a:defRPr sz="1200" b="1"/>
            </a:lvl6pPr>
            <a:lvl7pPr marL="2057144" indent="0">
              <a:buNone/>
              <a:defRPr sz="1200" b="1"/>
            </a:lvl7pPr>
            <a:lvl8pPr marL="2400000" indent="0">
              <a:buNone/>
              <a:defRPr sz="1200" b="1"/>
            </a:lvl8pPr>
            <a:lvl9pPr marL="27428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4" y="1535114"/>
            <a:ext cx="3031331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7" indent="0">
              <a:buNone/>
              <a:defRPr sz="1500" b="1"/>
            </a:lvl2pPr>
            <a:lvl3pPr marL="685715" indent="0">
              <a:buNone/>
              <a:defRPr sz="1425" b="1"/>
            </a:lvl3pPr>
            <a:lvl4pPr marL="1028573" indent="0">
              <a:buNone/>
              <a:defRPr sz="1200" b="1"/>
            </a:lvl4pPr>
            <a:lvl5pPr marL="1371430" indent="0">
              <a:buNone/>
              <a:defRPr sz="1200" b="1"/>
            </a:lvl5pPr>
            <a:lvl6pPr marL="1714289" indent="0">
              <a:buNone/>
              <a:defRPr sz="1200" b="1"/>
            </a:lvl6pPr>
            <a:lvl7pPr marL="2057144" indent="0">
              <a:buNone/>
              <a:defRPr sz="1200" b="1"/>
            </a:lvl7pPr>
            <a:lvl8pPr marL="2400000" indent="0">
              <a:buNone/>
              <a:defRPr sz="1200" b="1"/>
            </a:lvl8pPr>
            <a:lvl9pPr marL="27428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4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73050"/>
            <a:ext cx="2256235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2" y="273057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435104"/>
            <a:ext cx="2256235" cy="4691063"/>
          </a:xfrm>
        </p:spPr>
        <p:txBody>
          <a:bodyPr/>
          <a:lstStyle>
            <a:lvl1pPr marL="0" indent="0">
              <a:buNone/>
              <a:defRPr sz="1125"/>
            </a:lvl1pPr>
            <a:lvl2pPr marL="342857" indent="0">
              <a:buNone/>
              <a:defRPr sz="900"/>
            </a:lvl2pPr>
            <a:lvl3pPr marL="685715" indent="0">
              <a:buNone/>
              <a:defRPr sz="825"/>
            </a:lvl3pPr>
            <a:lvl4pPr marL="1028573" indent="0">
              <a:buNone/>
              <a:defRPr sz="675"/>
            </a:lvl4pPr>
            <a:lvl5pPr marL="1371430" indent="0">
              <a:buNone/>
              <a:defRPr sz="675"/>
            </a:lvl5pPr>
            <a:lvl6pPr marL="1714289" indent="0">
              <a:buNone/>
              <a:defRPr sz="675"/>
            </a:lvl6pPr>
            <a:lvl7pPr marL="2057144" indent="0">
              <a:buNone/>
              <a:defRPr sz="675"/>
            </a:lvl7pPr>
            <a:lvl8pPr marL="2400000" indent="0">
              <a:buNone/>
              <a:defRPr sz="675"/>
            </a:lvl8pPr>
            <a:lvl9pPr marL="27428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2"/>
            <a:ext cx="41148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44"/>
            <a:ext cx="4114800" cy="804863"/>
          </a:xfrm>
        </p:spPr>
        <p:txBody>
          <a:bodyPr/>
          <a:lstStyle>
            <a:lvl1pPr marL="0" indent="0">
              <a:buNone/>
              <a:defRPr sz="1125"/>
            </a:lvl1pPr>
            <a:lvl2pPr marL="342857" indent="0">
              <a:buNone/>
              <a:defRPr sz="900"/>
            </a:lvl2pPr>
            <a:lvl3pPr marL="685715" indent="0">
              <a:buNone/>
              <a:defRPr sz="825"/>
            </a:lvl3pPr>
            <a:lvl4pPr marL="1028573" indent="0">
              <a:buNone/>
              <a:defRPr sz="675"/>
            </a:lvl4pPr>
            <a:lvl5pPr marL="1371430" indent="0">
              <a:buNone/>
              <a:defRPr sz="675"/>
            </a:lvl5pPr>
            <a:lvl6pPr marL="1714289" indent="0">
              <a:buNone/>
              <a:defRPr sz="675"/>
            </a:lvl6pPr>
            <a:lvl7pPr marL="2057144" indent="0">
              <a:buNone/>
              <a:defRPr sz="675"/>
            </a:lvl7pPr>
            <a:lvl8pPr marL="2400000" indent="0">
              <a:buNone/>
              <a:defRPr sz="675"/>
            </a:lvl8pPr>
            <a:lvl9pPr marL="27428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97003"/>
            <a:ext cx="85344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6245226"/>
            <a:ext cx="16002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125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6245226"/>
            <a:ext cx="21717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125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6245226"/>
            <a:ext cx="16002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125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7"/>
            <a:ext cx="9144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3" tIns="34289" rIns="68573" bIns="34289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57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1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573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43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44" indent="-2571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43" indent="-2142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144" indent="-1714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000" indent="-1714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2857" indent="-1714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715" indent="-1714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573" indent="-1714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430" indent="-1714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289" indent="-1714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88326" y="496894"/>
            <a:ext cx="8555674" cy="60544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CSCI 363 - Artificial Intelligence (Fall 2024)</a:t>
            </a:r>
            <a:endParaRPr lang="en-US" sz="2800" b="1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88326" y="1193280"/>
            <a:ext cx="8555674" cy="1143000"/>
          </a:xfrm>
        </p:spPr>
        <p:txBody>
          <a:bodyPr/>
          <a:lstStyle/>
          <a:p>
            <a:pPr algn="l" eaLnBrk="1" hangingPunct="1">
              <a:spcBef>
                <a:spcPts val="0"/>
              </a:spcBef>
            </a:pPr>
            <a:r>
              <a:rPr lang="en-US" sz="3600" b="1" dirty="0"/>
              <a:t>Lecture 2</a:t>
            </a:r>
          </a:p>
          <a:p>
            <a:pPr algn="l" eaLnBrk="1" hangingPunct="1">
              <a:spcBef>
                <a:spcPts val="0"/>
              </a:spcBef>
            </a:pPr>
            <a:r>
              <a:rPr lang="en-US" sz="3600" b="1" dirty="0"/>
              <a:t>Agents and Uninformed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143000" y="5543552"/>
            <a:ext cx="44005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88326" y="4711769"/>
            <a:ext cx="4384486" cy="1159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1434" tIns="25717" rIns="51434" bIns="25717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Prof. Jonathan Gryak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Department of Computer Science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Queens College, CUNY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2580A810-592C-19BD-9135-E8301D61C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0" y="6509467"/>
            <a:ext cx="7048500" cy="21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1434" tIns="25717" rIns="51434" bIns="2571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Sources: J. Gryak (CUNY), D. Klein and P. </a:t>
            </a:r>
            <a:r>
              <a:rPr lang="en-US" sz="1050" i="1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Abbeel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(UC Berkeley, </a:t>
            </a:r>
            <a:r>
              <a:rPr lang="en-US" sz="1050" i="1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ai.berkeley.edu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), Pearson Education</a:t>
            </a:r>
          </a:p>
        </p:txBody>
      </p:sp>
      <p:pic>
        <p:nvPicPr>
          <p:cNvPr id="4" name="Picture 3" descr="A black and red logo&#10;&#10;Description automatically generated">
            <a:extLst>
              <a:ext uri="{FF2B5EF4-FFF2-40B4-BE49-F238E27FC236}">
                <a16:creationId xmlns:a16="http://schemas.microsoft.com/office/drawing/2014/main" id="{A514C962-04F3-A0F0-75F2-A8CB2AF17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20" y="4650267"/>
            <a:ext cx="1645754" cy="128293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07F2F7C-2FBE-2CD9-1A19-BEBD8B976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404" y="1238251"/>
            <a:ext cx="5251193" cy="39433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Pac-Man: Reflex Agent 2</a:t>
            </a:r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AABF5375-1D87-0847-9582-E257BF0B6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" y="1714500"/>
            <a:ext cx="7258050" cy="4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117600"/>
            <a:ext cx="4972050" cy="5435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EB811B"/>
                </a:solidFill>
              </a:rPr>
              <a:t>Planning agents </a:t>
            </a:r>
            <a:r>
              <a:rPr lang="en-US" dirty="0"/>
              <a:t>make decisions based on (hypothesized, i.e., not via experience) consequences of actions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Must have a </a:t>
            </a:r>
            <a:r>
              <a:rPr lang="en-US" sz="2400" dirty="0">
                <a:solidFill>
                  <a:srgbClr val="14B03D"/>
                </a:solidFill>
              </a:rPr>
              <a:t>model</a:t>
            </a:r>
            <a:r>
              <a:rPr lang="en-US" sz="2400" dirty="0"/>
              <a:t> of how the world evolves in response to actions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Must formulate a </a:t>
            </a:r>
            <a:r>
              <a:rPr lang="en-US" sz="2400" b="1" dirty="0">
                <a:solidFill>
                  <a:srgbClr val="EB811B"/>
                </a:solidFill>
              </a:rPr>
              <a:t>goal (test)</a:t>
            </a:r>
            <a:r>
              <a:rPr lang="en-US" sz="2400" dirty="0">
                <a:solidFill>
                  <a:srgbClr val="333399"/>
                </a:solidFill>
              </a:rPr>
              <a:t> and may use a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b="1" dirty="0">
                <a:solidFill>
                  <a:srgbClr val="EB811B"/>
                </a:solidFill>
              </a:rPr>
              <a:t>utility (scoring) function</a:t>
            </a:r>
            <a:r>
              <a:rPr lang="en-US" dirty="0">
                <a:solidFill>
                  <a:srgbClr val="EB811B"/>
                </a:solidFill>
              </a:rPr>
              <a:t> </a:t>
            </a:r>
            <a:r>
              <a:rPr lang="en-US" dirty="0">
                <a:solidFill>
                  <a:srgbClr val="333399"/>
                </a:solidFill>
              </a:rPr>
              <a:t>to determine the best current action to take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Consider how the world WOULD BE</a:t>
            </a:r>
            <a:endParaRPr lang="en-US" dirty="0">
              <a:solidFill>
                <a:srgbClr val="333399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333399"/>
                </a:solidFill>
              </a:rPr>
              <a:t>If </a:t>
            </a:r>
            <a:r>
              <a:rPr lang="en-US" dirty="0">
                <a:solidFill>
                  <a:srgbClr val="333399"/>
                </a:solidFill>
              </a:rPr>
              <a:t>the goal can’t be reached in a </a:t>
            </a:r>
            <a:r>
              <a:rPr lang="en-US" b="1" dirty="0">
                <a:solidFill>
                  <a:srgbClr val="333399"/>
                </a:solidFill>
              </a:rPr>
              <a:t>single move</a:t>
            </a:r>
            <a:r>
              <a:rPr lang="en-US" dirty="0">
                <a:solidFill>
                  <a:srgbClr val="333399"/>
                </a:solidFill>
              </a:rPr>
              <a:t>, one can: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EB811B"/>
                </a:solidFill>
              </a:rPr>
              <a:t>Search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EB811B"/>
                </a:solidFill>
              </a:rPr>
              <a:t>Plan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b="1" dirty="0">
              <a:solidFill>
                <a:srgbClr val="EB811B"/>
              </a:solidFill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5174457" y="3958833"/>
          <a:ext cx="3446860" cy="1216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4457" y="3958833"/>
                        <a:ext cx="3446860" cy="1216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5194700" y="2205037"/>
          <a:ext cx="3434953" cy="120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700" y="2205037"/>
                        <a:ext cx="3434953" cy="120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2167801"/>
            <a:ext cx="3947141" cy="308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Pac-Man: Planning Agent</a:t>
            </a:r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7833" y="1682824"/>
            <a:ext cx="7628335" cy="43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5464" y="1715556"/>
            <a:ext cx="6393072" cy="3919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990EC33-E5E5-DB3F-C4EE-0825407DA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257144" indent="-25714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43" indent="-214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144" indent="-1714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000" indent="-1714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2857" indent="-1714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715" indent="-1714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573" indent="-1714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430" indent="-1714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289" indent="-1714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kern="0" dirty="0"/>
              <a:t>A </a:t>
            </a:r>
            <a:r>
              <a:rPr lang="en-US" sz="2800" b="1" kern="0" dirty="0">
                <a:solidFill>
                  <a:srgbClr val="EB811B"/>
                </a:solidFill>
              </a:rPr>
              <a:t>search problem </a:t>
            </a:r>
            <a:r>
              <a:rPr lang="en-US" sz="2800" kern="0" dirty="0"/>
              <a:t>consists of:</a:t>
            </a:r>
          </a:p>
          <a:p>
            <a:pPr lvl="1">
              <a:lnSpc>
                <a:spcPct val="80000"/>
              </a:lnSpc>
            </a:pPr>
            <a:endParaRPr lang="en-US" sz="2400" kern="0" dirty="0"/>
          </a:p>
          <a:p>
            <a:pPr lvl="1">
              <a:lnSpc>
                <a:spcPct val="80000"/>
              </a:lnSpc>
            </a:pPr>
            <a:r>
              <a:rPr lang="en-US" sz="2400" kern="0" dirty="0"/>
              <a:t>A </a:t>
            </a:r>
            <a:r>
              <a:rPr lang="en-US" sz="2400" b="1" kern="0" dirty="0">
                <a:solidFill>
                  <a:srgbClr val="EB811B"/>
                </a:solidFill>
              </a:rPr>
              <a:t>state space</a:t>
            </a:r>
          </a:p>
          <a:p>
            <a:pPr lvl="1">
              <a:lnSpc>
                <a:spcPct val="80000"/>
              </a:lnSpc>
            </a:pPr>
            <a:endParaRPr lang="en-US" sz="2400" kern="0" dirty="0"/>
          </a:p>
          <a:p>
            <a:pPr lvl="1">
              <a:lnSpc>
                <a:spcPct val="80000"/>
              </a:lnSpc>
            </a:pPr>
            <a:endParaRPr lang="en-US" sz="2400" kern="0" dirty="0"/>
          </a:p>
          <a:p>
            <a:pPr lvl="1">
              <a:lnSpc>
                <a:spcPct val="80000"/>
              </a:lnSpc>
            </a:pPr>
            <a:r>
              <a:rPr lang="en-US" sz="2400" kern="0" dirty="0"/>
              <a:t>A </a:t>
            </a:r>
            <a:r>
              <a:rPr lang="en-US" sz="2400" b="1" kern="0" dirty="0">
                <a:solidFill>
                  <a:srgbClr val="EB811B"/>
                </a:solidFill>
              </a:rPr>
              <a:t>successor function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kern="0" dirty="0"/>
              <a:t>	(with actions, costs)</a:t>
            </a:r>
          </a:p>
          <a:p>
            <a:pPr lvl="1">
              <a:lnSpc>
                <a:spcPct val="80000"/>
              </a:lnSpc>
            </a:pPr>
            <a:endParaRPr lang="en-US" sz="2400" kern="0" dirty="0"/>
          </a:p>
          <a:p>
            <a:pPr lvl="1">
              <a:lnSpc>
                <a:spcPct val="80000"/>
              </a:lnSpc>
            </a:pPr>
            <a:endParaRPr lang="en-US" sz="2400" kern="0" dirty="0"/>
          </a:p>
          <a:p>
            <a:pPr lvl="1">
              <a:lnSpc>
                <a:spcPct val="80000"/>
              </a:lnSpc>
            </a:pPr>
            <a:r>
              <a:rPr lang="en-US" sz="2400" kern="0" dirty="0"/>
              <a:t>A </a:t>
            </a:r>
            <a:r>
              <a:rPr lang="en-US" sz="2400" b="1" kern="0" dirty="0">
                <a:solidFill>
                  <a:srgbClr val="EB811B"/>
                </a:solidFill>
              </a:rPr>
              <a:t>start state </a:t>
            </a:r>
            <a:r>
              <a:rPr lang="en-US" sz="2400" kern="0" dirty="0"/>
              <a:t>and a </a:t>
            </a:r>
            <a:r>
              <a:rPr lang="en-US" sz="2400" b="1" kern="0" dirty="0">
                <a:solidFill>
                  <a:srgbClr val="EB811B"/>
                </a:solidFill>
              </a:rPr>
              <a:t>goal test</a:t>
            </a:r>
          </a:p>
          <a:p>
            <a:pPr lvl="1">
              <a:lnSpc>
                <a:spcPct val="80000"/>
              </a:lnSpc>
            </a:pPr>
            <a:endParaRPr lang="en-US" sz="2400" kern="0" dirty="0"/>
          </a:p>
          <a:p>
            <a:pPr>
              <a:lnSpc>
                <a:spcPct val="80000"/>
              </a:lnSpc>
            </a:pPr>
            <a:r>
              <a:rPr lang="en-US" sz="2800" kern="0" dirty="0"/>
              <a:t>A </a:t>
            </a:r>
            <a:r>
              <a:rPr lang="en-US" sz="2800" b="1" kern="0" dirty="0">
                <a:solidFill>
                  <a:srgbClr val="EB811B"/>
                </a:solidFill>
              </a:rPr>
              <a:t>solution</a:t>
            </a:r>
            <a:r>
              <a:rPr lang="en-US" sz="2800" kern="0" dirty="0"/>
              <a:t> is a sequence of actions (a plan) which transforms the start state to a goal state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30C48D1-549E-3123-5511-A39EE8D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3" y="20986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5FEEFC09-87E5-2FA0-1112-3A95D558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8349" y="20986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38C3C39E-4987-4DFF-E2E2-7FC67B32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4805" y="20986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CF43A856-16BD-9679-CA98-79A234512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1" y="20986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A1A68216-17BD-33E0-E173-60CBA04E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19949" y="20986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5B6C823B-557C-E7ED-7479-8124BA0EA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26213" y="20986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20C94692-F128-95E6-6E27-ED8A7504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5" y="20986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90513FE0-8325-5EFC-7957-B2963CF18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6351" y="35956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83D33E7-E14A-A35C-1E51-C0D84259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7501" y="32496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661A7E27-3972-478B-8DD7-1FFF832C8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6549" y="40116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ine 14">
            <a:extLst>
              <a:ext uri="{FF2B5EF4-FFF2-40B4-BE49-F238E27FC236}">
                <a16:creationId xmlns:a16="http://schemas.microsoft.com/office/drawing/2014/main" id="{BBE1AF82-355E-B344-B990-FED518E146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35052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233E5E44-D631-E68A-ABDF-3E3D8D178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0386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66173051-1505-8063-FD2D-D98BC67AA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1242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E565688D-2D09-9F2D-8DDF-F2DA5E60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3434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8973D-C41C-0D90-085A-19D2BCA1AC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48201" y="1524000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FAFF8-B9BF-1A9A-0230-1CB8DE84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405" y="2032001"/>
            <a:ext cx="4666882" cy="279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47A39AC9-0E8F-111C-E1B8-018A8B73B96E}"/>
              </a:ext>
            </a:extLst>
          </p:cNvPr>
          <p:cNvSpPr/>
          <p:nvPr/>
        </p:nvSpPr>
        <p:spPr>
          <a:xfrm>
            <a:off x="228600" y="3527422"/>
            <a:ext cx="8686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338E3F62-5E56-1F5A-77EF-704373E987F5}"/>
              </a:ext>
            </a:extLst>
          </p:cNvPr>
          <p:cNvSpPr/>
          <p:nvPr/>
        </p:nvSpPr>
        <p:spPr>
          <a:xfrm>
            <a:off x="228600" y="1295400"/>
            <a:ext cx="8686800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EBD5DCBB-A381-6ACA-7495-C69D93D54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8" y="4108447"/>
            <a:ext cx="4191002" cy="2413000"/>
          </a:xfrm>
        </p:spPr>
        <p:txBody>
          <a:bodyPr/>
          <a:lstStyle/>
          <a:p>
            <a:r>
              <a:rPr lang="en-US" sz="2400" b="1" dirty="0"/>
              <a:t>Problem</a:t>
            </a:r>
            <a:r>
              <a:rPr lang="en-US" sz="2400" dirty="0"/>
              <a:t>: Path to Destination</a:t>
            </a:r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862ECA3-88C0-EDBD-2477-09478ED3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108447"/>
            <a:ext cx="3962400" cy="2405063"/>
          </a:xfrm>
        </p:spPr>
        <p:txBody>
          <a:bodyPr/>
          <a:lstStyle/>
          <a:p>
            <a:r>
              <a:rPr lang="en-US" sz="2400" b="1" dirty="0"/>
              <a:t>Problem</a:t>
            </a:r>
            <a:r>
              <a:rPr lang="en-US" sz="2400" dirty="0"/>
              <a:t>: Eat All Food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food Booleans}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a Boolean food hash table</a:t>
            </a:r>
          </a:p>
          <a:p>
            <a:pPr lvl="1"/>
            <a:r>
              <a:rPr lang="en-US" sz="2000" dirty="0"/>
              <a:t>Goal test: food all false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157AEE7E-77F1-CF96-E508-5CE491E7C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374719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b="1" dirty="0">
                <a:solidFill>
                  <a:srgbClr val="EB811B"/>
                </a:solidFill>
                <a:latin typeface="Calibri" pitchFamily="34" charset="0"/>
              </a:rPr>
              <a:t>world state </a:t>
            </a:r>
            <a:r>
              <a:rPr lang="en-US" sz="2000" dirty="0">
                <a:latin typeface="Calibri" pitchFamily="34" charset="0"/>
              </a:rPr>
              <a:t>includes every last detail of the environment.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D0345-A58C-3DBF-EDAD-334429D4C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3602036"/>
            <a:ext cx="8686801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b="1" dirty="0">
                <a:solidFill>
                  <a:srgbClr val="EB811B"/>
                </a:solidFill>
                <a:latin typeface="Calibri" pitchFamily="34" charset="0"/>
              </a:rPr>
              <a:t>search state </a:t>
            </a:r>
            <a:r>
              <a:rPr lang="en-US" sz="2000" dirty="0">
                <a:latin typeface="Calibri" pitchFamily="34" charset="0"/>
              </a:rPr>
              <a:t>keeps only the details needed for solving a specific problem.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8B9374-0461-C08C-E1A1-9ABCA2658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04" y="1774822"/>
            <a:ext cx="3531588" cy="14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uiExpand="1" build="p"/>
      <p:bldP spid="15" grpId="0" build="p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Sizes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C7C100-3199-B66B-7804-857D7F936F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47800"/>
                <a:ext cx="5943600" cy="5029200"/>
              </a:xfrm>
            </p:spPr>
            <p:txBody>
              <a:bodyPr/>
              <a:lstStyle/>
              <a:p>
                <a:r>
                  <a:rPr lang="en-US" sz="2400" dirty="0"/>
                  <a:t>World state:</a:t>
                </a:r>
              </a:p>
              <a:p>
                <a:pPr lvl="1"/>
                <a:r>
                  <a:rPr lang="en-US" sz="2000" dirty="0"/>
                  <a:t>Agent positions: 120</a:t>
                </a:r>
              </a:p>
              <a:p>
                <a:pPr lvl="1"/>
                <a:r>
                  <a:rPr lang="en-US" sz="2000" dirty="0"/>
                  <a:t>Food count: 30</a:t>
                </a:r>
              </a:p>
              <a:p>
                <a:pPr lvl="1"/>
                <a:r>
                  <a:rPr lang="en-US" sz="2000" dirty="0"/>
                  <a:t>Ghost positions: 12</a:t>
                </a:r>
              </a:p>
              <a:p>
                <a:pPr lvl="1"/>
                <a:r>
                  <a:rPr lang="en-US" sz="2000" dirty="0"/>
                  <a:t>Agent facing: NSEW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400" dirty="0"/>
                  <a:t>How many:</a:t>
                </a:r>
              </a:p>
              <a:p>
                <a:pPr lvl="1"/>
                <a:r>
                  <a:rPr lang="en-US" sz="2000" b="1" dirty="0"/>
                  <a:t>World</a:t>
                </a:r>
                <a:r>
                  <a:rPr lang="en-US" sz="2000" dirty="0"/>
                  <a:t> states?</a:t>
                </a:r>
              </a:p>
              <a:p>
                <a:pPr lvl="1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120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baseline="30000" dirty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/>
                  <a:t>Search</a:t>
                </a:r>
                <a:r>
                  <a:rPr lang="en-US" sz="2000" dirty="0"/>
                  <a:t> states for </a:t>
                </a:r>
                <a:r>
                  <a:rPr lang="en-US" sz="2000" dirty="0">
                    <a:solidFill>
                      <a:srgbClr val="14B03D"/>
                    </a:solidFill>
                  </a:rPr>
                  <a:t>path to destination</a:t>
                </a:r>
                <a:r>
                  <a:rPr lang="en-US" sz="2000" dirty="0"/>
                  <a:t>?</a:t>
                </a:r>
              </a:p>
              <a:p>
                <a:pPr lvl="1">
                  <a:buFont typeface="Wingdings" pitchFamily="2" charset="2"/>
                  <a:buNone/>
                </a:pPr>
                <a:r>
                  <a:rPr lang="en-US" sz="2000" dirty="0"/>
                  <a:t>	120</a:t>
                </a:r>
              </a:p>
              <a:p>
                <a:pPr lvl="1"/>
                <a:r>
                  <a:rPr lang="en-US" sz="2000" dirty="0"/>
                  <a:t>Search states for </a:t>
                </a:r>
                <a:r>
                  <a:rPr lang="en-US" sz="2000" dirty="0">
                    <a:solidFill>
                      <a:srgbClr val="14B03D"/>
                    </a:solidFill>
                  </a:rPr>
                  <a:t>eat all food</a:t>
                </a:r>
                <a:r>
                  <a:rPr lang="en-US" sz="2000" dirty="0"/>
                  <a:t>?</a:t>
                </a:r>
              </a:p>
              <a:p>
                <a:pPr lvl="1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120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buFont typeface="Wingdings" pitchFamily="2" charset="2"/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C7C100-3199-B66B-7804-857D7F936F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47800"/>
                <a:ext cx="5943600" cy="5029200"/>
              </a:xfrm>
              <a:blipFill>
                <a:blip r:embed="rId3"/>
                <a:stretch>
                  <a:fillRect l="-1436" t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Z:\Shared with PC\boxSearch.png">
            <a:extLst>
              <a:ext uri="{FF2B5EF4-FFF2-40B4-BE49-F238E27FC236}">
                <a16:creationId xmlns:a16="http://schemas.microsoft.com/office/drawing/2014/main" id="{8F2B5591-3AB5-727A-78D9-EBBFF5E1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3" y="1793876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A3582-C45B-F68A-1DF0-13FA550C8C51}"/>
              </a:ext>
            </a:extLst>
          </p:cNvPr>
          <p:cNvSpPr txBox="1"/>
          <p:nvPr/>
        </p:nvSpPr>
        <p:spPr>
          <a:xfrm>
            <a:off x="6629400" y="1371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9AFDE-8BCF-0B6A-9225-A11E6F685BF8}"/>
              </a:ext>
            </a:extLst>
          </p:cNvPr>
          <p:cNvSpPr txBox="1"/>
          <p:nvPr/>
        </p:nvSpPr>
        <p:spPr>
          <a:xfrm>
            <a:off x="4233066" y="368748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54B78-937A-D5C4-45D2-C39D30B7D430}"/>
              </a:ext>
            </a:extLst>
          </p:cNvPr>
          <p:cNvSpPr txBox="1"/>
          <p:nvPr/>
        </p:nvSpPr>
        <p:spPr>
          <a:xfrm>
            <a:off x="8305800" y="1371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629150"/>
            <a:ext cx="8534400" cy="1143000"/>
          </a:xfrm>
        </p:spPr>
        <p:txBody>
          <a:bodyPr/>
          <a:lstStyle/>
          <a:p>
            <a:r>
              <a:rPr lang="en-US" sz="2100" b="1" dirty="0"/>
              <a:t>Problem</a:t>
            </a:r>
            <a:r>
              <a:rPr lang="en-US" sz="2100" dirty="0"/>
              <a:t>: eat all food while keeping the ghosts permanently scared</a:t>
            </a:r>
          </a:p>
          <a:p>
            <a:r>
              <a:rPr lang="en-US" sz="2100" dirty="0"/>
              <a:t>What does the state space have to specify?</a:t>
            </a:r>
          </a:p>
          <a:p>
            <a:pPr lvl="1"/>
            <a:r>
              <a:rPr lang="en-US" sz="1800" dirty="0"/>
              <a:t>(agent position, food Booleans, power pellet Booleans,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90" y="1885951"/>
            <a:ext cx="8885635" cy="250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522" y="1945471"/>
            <a:ext cx="3013310" cy="3195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E0B9-391F-4298-91F7-FE9FE04A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Rational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AD250-1CD1-4625-A865-9E82EB70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17600"/>
            <a:ext cx="5435057" cy="50546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EB811B"/>
                </a:solidFill>
              </a:rPr>
              <a:t>agent</a:t>
            </a:r>
            <a:r>
              <a:rPr lang="en-US" dirty="0"/>
              <a:t> is an entity that perceives and acts.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>
                <a:solidFill>
                  <a:srgbClr val="EB811B"/>
                </a:solidFill>
              </a:rPr>
              <a:t>rational agent</a:t>
            </a:r>
            <a:r>
              <a:rPr lang="en-US" dirty="0">
                <a:solidFill>
                  <a:srgbClr val="EB811B"/>
                </a:solidFill>
              </a:rPr>
              <a:t> </a:t>
            </a:r>
            <a:r>
              <a:rPr lang="en-US" dirty="0"/>
              <a:t>selects actions that maximize its (expected) </a:t>
            </a:r>
            <a:r>
              <a:rPr lang="en-US" b="1" dirty="0"/>
              <a:t>utility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Characteristics of the </a:t>
            </a:r>
            <a:r>
              <a:rPr lang="en-US" b="1" dirty="0">
                <a:solidFill>
                  <a:srgbClr val="EB811B"/>
                </a:solidFill>
              </a:rPr>
              <a:t>percepts</a:t>
            </a:r>
            <a:r>
              <a:rPr lang="en-US" dirty="0"/>
              <a:t>, </a:t>
            </a:r>
            <a:r>
              <a:rPr lang="en-US" b="1" dirty="0">
                <a:solidFill>
                  <a:srgbClr val="EB811B"/>
                </a:solidFill>
              </a:rPr>
              <a:t>environment</a:t>
            </a:r>
            <a:r>
              <a:rPr lang="en-US" dirty="0"/>
              <a:t>, and </a:t>
            </a:r>
            <a:r>
              <a:rPr lang="en-US" b="1" dirty="0">
                <a:solidFill>
                  <a:srgbClr val="EB811B"/>
                </a:solidFill>
              </a:rPr>
              <a:t>action space</a:t>
            </a:r>
            <a:r>
              <a:rPr lang="en-US" dirty="0">
                <a:solidFill>
                  <a:srgbClr val="EB811B"/>
                </a:solidFill>
              </a:rPr>
              <a:t> </a:t>
            </a:r>
            <a:r>
              <a:rPr lang="en-US" dirty="0"/>
              <a:t>dictate techniques for selecting rational actions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E42CAC-8F10-461B-BEAE-13A4E828599F}"/>
              </a:ext>
            </a:extLst>
          </p:cNvPr>
          <p:cNvGrpSpPr/>
          <p:nvPr/>
        </p:nvGrpSpPr>
        <p:grpSpPr>
          <a:xfrm>
            <a:off x="6044824" y="4078788"/>
            <a:ext cx="2686049" cy="1566753"/>
            <a:chOff x="4616215" y="3194447"/>
            <a:chExt cx="4052397" cy="1434703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977D17D7-8107-439A-BA98-747215B8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215" y="3200398"/>
              <a:ext cx="1919558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95A06203-E9DA-437C-A675-FCDF17E9B3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5611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51434" tIns="25717" rIns="51434" bIns="25717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3F30D4E-4544-4147-9549-89467A107F7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87016" y="3598189"/>
              <a:ext cx="564897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22859" bIns="0"/>
            <a:lstStyle/>
            <a:p>
              <a:pPr marL="22324"/>
              <a:r>
                <a:rPr lang="en-US" sz="1200" b="1" dirty="0">
                  <a:latin typeface="Calibri" pitchFamily="34" charset="0"/>
                </a:rPr>
                <a:t>Agent</a:t>
              </a: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3CAF5734-597D-4ECD-800A-7AC0FC1541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3764" y="3748869"/>
              <a:ext cx="476250" cy="323850"/>
              <a:chOff x="0" y="0"/>
              <a:chExt cx="400" cy="272"/>
            </a:xfrm>
          </p:grpSpPr>
          <p:sp>
            <p:nvSpPr>
              <p:cNvPr id="18" name="AutoShape 11">
                <a:extLst>
                  <a:ext uri="{FF2B5EF4-FFF2-40B4-BE49-F238E27FC236}">
                    <a16:creationId xmlns:a16="http://schemas.microsoft.com/office/drawing/2014/main" id="{014BC837-E1F1-4800-8727-E3E791ADD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200">
                  <a:latin typeface="Calibri" pitchFamily="34" charset="0"/>
                </a:endParaRP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801D3E71-5BAB-44F7-B6B1-496797A72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2324" algn="ctr"/>
                <a:r>
                  <a:rPr lang="en-US" sz="1200" b="1" dirty="0">
                    <a:latin typeface="Calibri" pitchFamily="34" charset="0"/>
                  </a:rPr>
                  <a:t>?</a:t>
                </a:r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57B6B711-3861-4C41-BAE4-EA151EFB3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3252" y="3430191"/>
              <a:ext cx="1104900" cy="1059657"/>
              <a:chOff x="32" y="19"/>
              <a:chExt cx="928" cy="890"/>
            </a:xfrm>
          </p:grpSpPr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F65C7520-72C3-4638-913E-B31BD6CDE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" y="19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2324" algn="ctr"/>
                <a:r>
                  <a:rPr lang="en-US" sz="1050" dirty="0">
                    <a:latin typeface="Calibri" pitchFamily="34" charset="0"/>
                  </a:rPr>
                  <a:t>Sensors</a:t>
                </a: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71735671-8DC1-4472-9AC1-7FFB3A976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" y="661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2324" algn="ctr"/>
                <a:r>
                  <a:rPr lang="en-US" sz="1050" dirty="0">
                    <a:latin typeface="Calibri" pitchFamily="34" charset="0"/>
                  </a:rPr>
                  <a:t>Actuators</a:t>
                </a:r>
              </a:p>
            </p:txBody>
          </p:sp>
        </p:grpSp>
        <p:sp>
          <p:nvSpPr>
            <p:cNvPr id="10" name="AutoShape 16">
              <a:extLst>
                <a:ext uri="{FF2B5EF4-FFF2-40B4-BE49-F238E27FC236}">
                  <a16:creationId xmlns:a16="http://schemas.microsoft.com/office/drawing/2014/main" id="{CFF766CD-9171-4A59-8168-CE4E199B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475" y="3194447"/>
              <a:ext cx="853137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C80C6B64-FF35-4CC1-ABA9-62C92D532E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696859" y="3589450"/>
              <a:ext cx="1157018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22859" bIns="0"/>
            <a:lstStyle/>
            <a:p>
              <a:pPr marL="22324" algn="ctr"/>
              <a:r>
                <a:rPr lang="en-US" sz="1200" b="1" dirty="0">
                  <a:latin typeface="Calibri" pitchFamily="34" charset="0"/>
                </a:rPr>
                <a:t>Environment</a:t>
              </a: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50EB8046-811B-4D15-83C4-DBC73F1CF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6182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51434" tIns="25717" rIns="51434" bIns="25717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13" name="Line 19">
              <a:extLst>
                <a:ext uri="{FF2B5EF4-FFF2-40B4-BE49-F238E27FC236}">
                  <a16:creationId xmlns:a16="http://schemas.microsoft.com/office/drawing/2014/main" id="{5CEB81E1-A43C-4E52-B3D6-CEA3E3F700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5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51434" tIns="25717" rIns="51434" bIns="25717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14" name="Rectangle 20">
              <a:extLst>
                <a:ext uri="{FF2B5EF4-FFF2-40B4-BE49-F238E27FC236}">
                  <a16:creationId xmlns:a16="http://schemas.microsoft.com/office/drawing/2014/main" id="{0BD97F2E-03A6-4D27-BFC0-079E66554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22859" bIns="0"/>
            <a:lstStyle/>
            <a:p>
              <a:pPr marL="22324" algn="ctr"/>
              <a:r>
                <a:rPr lang="en-US" sz="825" dirty="0">
                  <a:latin typeface="Calibri" pitchFamily="34" charset="0"/>
                </a:rPr>
                <a:t>Percepts</a:t>
              </a:r>
            </a:p>
          </p:txBody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0508379B-429C-48A6-ADA4-AD9D12853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22859" bIns="0"/>
            <a:lstStyle/>
            <a:p>
              <a:pPr marL="22324" algn="ctr"/>
              <a:r>
                <a:rPr lang="en-US" sz="825" dirty="0">
                  <a:latin typeface="Calibri" pitchFamily="34" charset="0"/>
                </a:rPr>
                <a:t>Actions</a:t>
              </a:r>
            </a:p>
          </p:txBody>
        </p:sp>
      </p:grpSp>
      <p:pic>
        <p:nvPicPr>
          <p:cNvPr id="20" name="Picture 3" descr="C:\Temp\ketrina\RationalAgent.png">
            <a:extLst>
              <a:ext uri="{FF2B5EF4-FFF2-40B4-BE49-F238E27FC236}">
                <a16:creationId xmlns:a16="http://schemas.microsoft.com/office/drawing/2014/main" id="{DCAC0F42-5D95-487A-8E64-D85A896DED7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317497" y="1905002"/>
            <a:ext cx="2140703" cy="1964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922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D2EA42-878A-6E37-9A9F-420CD58175EB}"/>
              </a:ext>
            </a:extLst>
          </p:cNvPr>
          <p:cNvGrpSpPr/>
          <p:nvPr/>
        </p:nvGrpSpPr>
        <p:grpSpPr>
          <a:xfrm>
            <a:off x="4533901" y="1117600"/>
            <a:ext cx="4495800" cy="5257800"/>
            <a:chOff x="7086600" y="1219200"/>
            <a:chExt cx="4876800" cy="5410200"/>
          </a:xfrm>
        </p:grpSpPr>
        <p:pic>
          <p:nvPicPr>
            <p:cNvPr id="5" name="Picture 11">
              <a:extLst>
                <a:ext uri="{FF2B5EF4-FFF2-40B4-BE49-F238E27FC236}">
                  <a16:creationId xmlns:a16="http://schemas.microsoft.com/office/drawing/2014/main" id="{BD7F52F1-F934-31D3-A854-804DA7400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B7098CED-0BAC-BDDA-5D5C-8CAABEF9D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C876CFA6-7769-5BA1-1DB9-B906F8287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14">
              <a:extLst>
                <a:ext uri="{FF2B5EF4-FFF2-40B4-BE49-F238E27FC236}">
                  <a16:creationId xmlns:a16="http://schemas.microsoft.com/office/drawing/2014/main" id="{D594D7E3-2E38-02F2-D7AB-0513107769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" name="Line 15">
              <a:extLst>
                <a:ext uri="{FF2B5EF4-FFF2-40B4-BE49-F238E27FC236}">
                  <a16:creationId xmlns:a16="http://schemas.microsoft.com/office/drawing/2014/main" id="{DA43F87F-6D2E-50B0-9E11-D7EB6F665D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95434-5D71-9F77-8D36-95E2E2B0CB00}"/>
                </a:ext>
              </a:extLst>
            </p:cNvPr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127" name="Picture 11">
                <a:extLst>
                  <a:ext uri="{FF2B5EF4-FFF2-40B4-BE49-F238E27FC236}">
                    <a16:creationId xmlns:a16="http://schemas.microsoft.com/office/drawing/2014/main" id="{8183463E-2A1B-A957-BC74-7E744D70D00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288" name="Rectangle 12287">
                <a:extLst>
                  <a:ext uri="{FF2B5EF4-FFF2-40B4-BE49-F238E27FC236}">
                    <a16:creationId xmlns:a16="http://schemas.microsoft.com/office/drawing/2014/main" id="{D60B2EB7-56FC-89FB-EC02-997A42209E0E}"/>
                  </a:ext>
                </a:extLst>
              </p:cNvPr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706120-28B4-ECDF-4623-3A7DEA7F2C86}"/>
                </a:ext>
              </a:extLst>
            </p:cNvPr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125" name="Picture 11">
                <a:extLst>
                  <a:ext uri="{FF2B5EF4-FFF2-40B4-BE49-F238E27FC236}">
                    <a16:creationId xmlns:a16="http://schemas.microsoft.com/office/drawing/2014/main" id="{A098D743-905F-88DC-AF90-2EE8FAB70E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512BCF1-578E-1356-4973-7EEFF4DEA402}"/>
                  </a:ext>
                </a:extLst>
              </p:cNvPr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850376-D0D2-0CB2-302A-BA20DEE73EEC}"/>
                </a:ext>
              </a:extLst>
            </p:cNvPr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123" name="Picture 12">
                <a:extLst>
                  <a:ext uri="{FF2B5EF4-FFF2-40B4-BE49-F238E27FC236}">
                    <a16:creationId xmlns:a16="http://schemas.microsoft.com/office/drawing/2014/main" id="{B44FABC9-F0EA-B80F-9978-222D2B43C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7A773DD-696A-B865-1CA3-1EEB5C9BBF78}"/>
                  </a:ext>
                </a:extLst>
              </p:cNvPr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40082EBC-5A66-3AF7-5CA1-C935B2EB0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EB4B80-BE82-9AE9-775E-AB11BF13A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86C91B93-A627-1C4F-274F-F5B98282C4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A12E9083-E630-82E7-9C15-F09077C1D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CF6A0543-C88C-8F99-EB56-E9E34F1DFE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094F231-6545-9000-6B55-06B2D28BC00C}"/>
                </a:ext>
              </a:extLst>
            </p:cNvPr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13A1262-F45D-4D8F-BC67-1E0708E3D487}"/>
                  </a:ext>
                </a:extLst>
              </p:cNvPr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121" name="Picture 12">
                  <a:extLst>
                    <a:ext uri="{FF2B5EF4-FFF2-40B4-BE49-F238E27FC236}">
                      <a16:creationId xmlns:a16="http://schemas.microsoft.com/office/drawing/2014/main" id="{3F27B2B5-7558-A85B-D56B-5EC4B0EA0A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4B93AC4-71AE-9667-7922-9C4EF5A59D47}"/>
                    </a:ext>
                  </a:extLst>
                </p:cNvPr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83B28D7-6B25-CD66-8242-C4ABB1F7E2C6}"/>
                  </a:ext>
                </a:extLst>
              </p:cNvPr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119" name="Picture 11">
                  <a:extLst>
                    <a:ext uri="{FF2B5EF4-FFF2-40B4-BE49-F238E27FC236}">
                      <a16:creationId xmlns:a16="http://schemas.microsoft.com/office/drawing/2014/main" id="{B911130F-E792-C828-5B45-7AC8BD6BD451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00A11A5-D246-3286-BDC6-4AA417EC4E1B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EC6678C-E100-CFF1-5103-AA008DD45382}"/>
                  </a:ext>
                </a:extLst>
              </p:cNvPr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117" name="Picture 11">
                  <a:extLst>
                    <a:ext uri="{FF2B5EF4-FFF2-40B4-BE49-F238E27FC236}">
                      <a16:creationId xmlns:a16="http://schemas.microsoft.com/office/drawing/2014/main" id="{7C1FE92D-46D3-0381-B445-328A79E7E5AD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66D97A5-F315-5EC7-28FA-EF5F4ECE34CF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3" name="Line 14">
                <a:extLst>
                  <a:ext uri="{FF2B5EF4-FFF2-40B4-BE49-F238E27FC236}">
                    <a16:creationId xmlns:a16="http://schemas.microsoft.com/office/drawing/2014/main" id="{21ED21DE-EE48-FDCA-2A34-F6E8E105BF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114" name="Line 14">
                <a:extLst>
                  <a:ext uri="{FF2B5EF4-FFF2-40B4-BE49-F238E27FC236}">
                    <a16:creationId xmlns:a16="http://schemas.microsoft.com/office/drawing/2014/main" id="{73D12F46-9323-8111-A9D2-BA52DA7FF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115" name="Line 14">
                <a:extLst>
                  <a:ext uri="{FF2B5EF4-FFF2-40B4-BE49-F238E27FC236}">
                    <a16:creationId xmlns:a16="http://schemas.microsoft.com/office/drawing/2014/main" id="{BCF73E22-28DC-7F3C-499D-EBBEE237E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116" name="Line 14">
                <a:extLst>
                  <a:ext uri="{FF2B5EF4-FFF2-40B4-BE49-F238E27FC236}">
                    <a16:creationId xmlns:a16="http://schemas.microsoft.com/office/drawing/2014/main" id="{F52C3A9B-C1D5-CE13-7431-E9A3F2372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B5BF2D-28D6-E294-C0FB-BF01FF5931D3}"/>
                </a:ext>
              </a:extLst>
            </p:cNvPr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39" name="Group 56">
                <a:extLst>
                  <a:ext uri="{FF2B5EF4-FFF2-40B4-BE49-F238E27FC236}">
                    <a16:creationId xmlns:a16="http://schemas.microsoft.com/office/drawing/2014/main" id="{A1818E6B-4220-A7E1-60B1-398B9E66F4E2}"/>
                  </a:ext>
                </a:extLst>
              </p:cNvPr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108" name="Picture 12">
                  <a:extLst>
                    <a:ext uri="{FF2B5EF4-FFF2-40B4-BE49-F238E27FC236}">
                      <a16:creationId xmlns:a16="http://schemas.microsoft.com/office/drawing/2014/main" id="{C258A690-63FD-9E68-A63C-B38030E883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26A541D8-1803-C6FB-2DB4-C30F66D4418C}"/>
                    </a:ext>
                  </a:extLst>
                </p:cNvPr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57">
                <a:extLst>
                  <a:ext uri="{FF2B5EF4-FFF2-40B4-BE49-F238E27FC236}">
                    <a16:creationId xmlns:a16="http://schemas.microsoft.com/office/drawing/2014/main" id="{450B26EA-6051-BDFD-2AFE-491D8E28EF7C}"/>
                  </a:ext>
                </a:extLst>
              </p:cNvPr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106" name="Picture 11">
                  <a:extLst>
                    <a:ext uri="{FF2B5EF4-FFF2-40B4-BE49-F238E27FC236}">
                      <a16:creationId xmlns:a16="http://schemas.microsoft.com/office/drawing/2014/main" id="{7F04C60D-0628-4A26-7F07-93CFB2365C2E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191BAD2-7AD1-47B5-ACD4-07BD1A8DD2CC}"/>
                    </a:ext>
                  </a:extLst>
                </p:cNvPr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60">
                <a:extLst>
                  <a:ext uri="{FF2B5EF4-FFF2-40B4-BE49-F238E27FC236}">
                    <a16:creationId xmlns:a16="http://schemas.microsoft.com/office/drawing/2014/main" id="{8392B122-163B-E470-8C76-A98CFB789CB7}"/>
                  </a:ext>
                </a:extLst>
              </p:cNvPr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104" name="Picture 11">
                  <a:extLst>
                    <a:ext uri="{FF2B5EF4-FFF2-40B4-BE49-F238E27FC236}">
                      <a16:creationId xmlns:a16="http://schemas.microsoft.com/office/drawing/2014/main" id="{5F2CED98-C275-24BF-431B-8BC2D44102EC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C89709B-744C-045D-893F-07B10813A4E9}"/>
                    </a:ext>
                  </a:extLst>
                </p:cNvPr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" name="Line 14">
                <a:extLst>
                  <a:ext uri="{FF2B5EF4-FFF2-40B4-BE49-F238E27FC236}">
                    <a16:creationId xmlns:a16="http://schemas.microsoft.com/office/drawing/2014/main" id="{9D6EE370-E93A-56C8-1F3B-B95343975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101" name="Line 14">
                <a:extLst>
                  <a:ext uri="{FF2B5EF4-FFF2-40B4-BE49-F238E27FC236}">
                    <a16:creationId xmlns:a16="http://schemas.microsoft.com/office/drawing/2014/main" id="{05777717-2C8C-6349-941E-C95265787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102" name="Line 14">
                <a:extLst>
                  <a:ext uri="{FF2B5EF4-FFF2-40B4-BE49-F238E27FC236}">
                    <a16:creationId xmlns:a16="http://schemas.microsoft.com/office/drawing/2014/main" id="{0197BFC5-FF11-5423-097C-965DE56AE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103" name="Line 14">
                <a:extLst>
                  <a:ext uri="{FF2B5EF4-FFF2-40B4-BE49-F238E27FC236}">
                    <a16:creationId xmlns:a16="http://schemas.microsoft.com/office/drawing/2014/main" id="{E402D2AC-BFBB-6815-5096-1FFAF5C07E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475557FB-452A-1F40-40D3-75ACE28C9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C23BA10A-39C9-39CD-7D10-5A8F3A7E96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1B4B3319-7094-4BA3-0D5A-077D8C539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C37A810F-46D7-0411-B1C0-136242F6A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1FDD3EFA-DA70-63BC-ED4F-05E4897E3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4E3D9804-B290-422D-47B9-BC970107F4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112CDA7B-211E-A1BB-E801-9BA0B38AD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7" name="Line 14">
              <a:extLst>
                <a:ext uri="{FF2B5EF4-FFF2-40B4-BE49-F238E27FC236}">
                  <a16:creationId xmlns:a16="http://schemas.microsoft.com/office/drawing/2014/main" id="{D954A108-0B4C-10FC-147C-5797549D2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95120882-15AA-19AF-C061-DDB9D342D2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4A5395AD-3995-CC7A-DC6B-9952F6DB0F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0" name="Line 14">
              <a:extLst>
                <a:ext uri="{FF2B5EF4-FFF2-40B4-BE49-F238E27FC236}">
                  <a16:creationId xmlns:a16="http://schemas.microsoft.com/office/drawing/2014/main" id="{52006126-9E87-2A3C-8F30-31BBACDEE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A1D1E280-C26B-F862-FB92-3639B4AB7E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A24BAA2D-4216-4FC8-45DD-768CA44E8B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CF5B926F-E5AA-99CA-AA65-611B707B7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35" name="Rectangle 3">
            <a:extLst>
              <a:ext uri="{FF2B5EF4-FFF2-40B4-BE49-F238E27FC236}">
                <a16:creationId xmlns:a16="http://schemas.microsoft.com/office/drawing/2014/main" id="{9ABA4A42-FD2C-F986-DA10-19B5209758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01334"/>
            <a:ext cx="4876799" cy="5756666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EB811B"/>
                </a:solidFill>
              </a:rPr>
              <a:t>State space graph</a:t>
            </a:r>
            <a:r>
              <a:rPr lang="en-US" sz="2400" dirty="0"/>
              <a:t>: A mathematical representation of a search problem</a:t>
            </a:r>
          </a:p>
          <a:p>
            <a:pPr lvl="1" eaLnBrk="1" hangingPunct="1"/>
            <a:r>
              <a:rPr lang="en-US" sz="1900" dirty="0">
                <a:solidFill>
                  <a:srgbClr val="14B03D"/>
                </a:solidFill>
              </a:rPr>
              <a:t>Nodes</a:t>
            </a:r>
            <a:r>
              <a:rPr lang="en-US" sz="1900" dirty="0"/>
              <a:t> are (abstracted) world configurations</a:t>
            </a:r>
          </a:p>
          <a:p>
            <a:pPr lvl="1" eaLnBrk="1" hangingPunct="1"/>
            <a:r>
              <a:rPr lang="en-US" sz="1900" dirty="0">
                <a:solidFill>
                  <a:srgbClr val="14B03D"/>
                </a:solidFill>
              </a:rPr>
              <a:t>Arcs</a:t>
            </a:r>
            <a:r>
              <a:rPr lang="en-US" sz="1900" dirty="0"/>
              <a:t> represent successors (action results)</a:t>
            </a:r>
          </a:p>
          <a:p>
            <a:pPr lvl="1" eaLnBrk="1" hangingPunct="1"/>
            <a:r>
              <a:rPr lang="en-US" sz="1900" dirty="0"/>
              <a:t>The </a:t>
            </a:r>
            <a:r>
              <a:rPr lang="en-US" sz="1900" dirty="0">
                <a:solidFill>
                  <a:srgbClr val="14B03D"/>
                </a:solidFill>
              </a:rPr>
              <a:t>goal test </a:t>
            </a:r>
            <a:r>
              <a:rPr lang="en-US" sz="1900" dirty="0"/>
              <a:t>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</a:t>
            </a:r>
            <a:r>
              <a:rPr lang="en-US" sz="2400" b="1" dirty="0"/>
              <a:t>only once</a:t>
            </a:r>
            <a:r>
              <a:rPr lang="en-US" sz="2400" dirty="0"/>
              <a:t>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5257800" y="2286001"/>
            <a:ext cx="3314700" cy="1930004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5772150" y="4491037"/>
            <a:ext cx="2514600" cy="62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A28B1-4344-F6C5-F251-9026475718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01334"/>
            <a:ext cx="4876799" cy="5756666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EB811B"/>
                </a:solidFill>
              </a:rPr>
              <a:t>State space graph</a:t>
            </a:r>
            <a:r>
              <a:rPr lang="en-US" sz="2400" dirty="0"/>
              <a:t>: A mathematical representation of a search problem</a:t>
            </a:r>
          </a:p>
          <a:p>
            <a:pPr lvl="1" eaLnBrk="1" hangingPunct="1"/>
            <a:r>
              <a:rPr lang="en-US" sz="1900" dirty="0">
                <a:solidFill>
                  <a:srgbClr val="14B03D"/>
                </a:solidFill>
              </a:rPr>
              <a:t>Nodes</a:t>
            </a:r>
            <a:r>
              <a:rPr lang="en-US" sz="1900" dirty="0"/>
              <a:t> are (abstracted) world configurations</a:t>
            </a:r>
          </a:p>
          <a:p>
            <a:pPr lvl="1" eaLnBrk="1" hangingPunct="1"/>
            <a:r>
              <a:rPr lang="en-US" sz="1900" dirty="0">
                <a:solidFill>
                  <a:srgbClr val="14B03D"/>
                </a:solidFill>
              </a:rPr>
              <a:t>Arcs</a:t>
            </a:r>
            <a:r>
              <a:rPr lang="en-US" sz="1900" dirty="0"/>
              <a:t> represent successors (action results)</a:t>
            </a:r>
          </a:p>
          <a:p>
            <a:pPr lvl="1" eaLnBrk="1" hangingPunct="1"/>
            <a:r>
              <a:rPr lang="en-US" sz="1900" dirty="0"/>
              <a:t>The </a:t>
            </a:r>
            <a:r>
              <a:rPr lang="en-US" sz="1900" dirty="0">
                <a:solidFill>
                  <a:srgbClr val="14B03D"/>
                </a:solidFill>
              </a:rPr>
              <a:t>goal test </a:t>
            </a:r>
            <a:r>
              <a:rPr lang="en-US" sz="1900" dirty="0"/>
              <a:t>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</a:t>
            </a:r>
            <a:r>
              <a:rPr lang="en-US" sz="2400" b="1" dirty="0"/>
              <a:t>only once</a:t>
            </a:r>
            <a:r>
              <a:rPr lang="en-US" sz="2400" dirty="0"/>
              <a:t>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4A2BFF-419C-05BA-2FFA-E7A7556878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8467" y="4103128"/>
            <a:ext cx="9152467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</a:t>
            </a:r>
            <a:r>
              <a:rPr lang="en-US" sz="2400" b="1" dirty="0">
                <a:solidFill>
                  <a:srgbClr val="EB811B"/>
                </a:solidFill>
              </a:rPr>
              <a:t>search tree</a:t>
            </a:r>
            <a:r>
              <a:rPr lang="en-US" sz="2400" dirty="0"/>
              <a:t>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</a:t>
            </a:r>
            <a:r>
              <a:rPr lang="en-US" sz="2000" dirty="0">
                <a:solidFill>
                  <a:srgbClr val="14B03D"/>
                </a:solidFill>
              </a:rPr>
              <a:t>start state </a:t>
            </a:r>
            <a:r>
              <a:rPr lang="en-US" sz="2000" dirty="0"/>
              <a:t>is the root node</a:t>
            </a:r>
          </a:p>
          <a:p>
            <a:pPr lvl="1" eaLnBrk="1" hangingPunct="1"/>
            <a:r>
              <a:rPr lang="en-US" sz="2000" dirty="0"/>
              <a:t>Children correspond to </a:t>
            </a:r>
            <a:r>
              <a:rPr lang="en-US" sz="2000" dirty="0">
                <a:solidFill>
                  <a:srgbClr val="14B03D"/>
                </a:solidFill>
              </a:rPr>
              <a:t>successors</a:t>
            </a:r>
          </a:p>
          <a:p>
            <a:pPr lvl="1" eaLnBrk="1" hangingPunct="1"/>
            <a:r>
              <a:rPr lang="en-US" sz="2000" i="1" dirty="0"/>
              <a:t>Nodes</a:t>
            </a:r>
            <a:r>
              <a:rPr lang="en-US" sz="2000" dirty="0"/>
              <a:t> show </a:t>
            </a:r>
            <a:r>
              <a:rPr lang="en-US" sz="2000" dirty="0">
                <a:solidFill>
                  <a:srgbClr val="14B03D"/>
                </a:solidFill>
              </a:rPr>
              <a:t>states</a:t>
            </a:r>
            <a:r>
              <a:rPr lang="en-US" sz="2000" dirty="0"/>
              <a:t>, while </a:t>
            </a:r>
            <a:r>
              <a:rPr lang="en-US" sz="2000" i="1" dirty="0"/>
              <a:t>paths </a:t>
            </a:r>
            <a:r>
              <a:rPr lang="en-US" sz="2000" dirty="0"/>
              <a:t>correspond to</a:t>
            </a:r>
            <a:r>
              <a:rPr lang="en-US" sz="2000" b="1" dirty="0"/>
              <a:t> </a:t>
            </a:r>
            <a:r>
              <a:rPr lang="en-US" sz="2000" dirty="0">
                <a:solidFill>
                  <a:srgbClr val="14B03D"/>
                </a:solidFill>
              </a:rPr>
              <a:t>plans</a:t>
            </a:r>
            <a:r>
              <a:rPr lang="en-US" sz="2000" dirty="0"/>
              <a:t>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44331-6285-8B94-EF9C-E3E7F50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9936" y="1512328"/>
            <a:ext cx="538471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F0268-53FD-EA78-5128-01D27F72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6935" y="2579131"/>
            <a:ext cx="530844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DD00E-DA92-88B5-3DA2-BA38A0A6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9135" y="2579131"/>
            <a:ext cx="530844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7">
            <a:extLst>
              <a:ext uri="{FF2B5EF4-FFF2-40B4-BE49-F238E27FC236}">
                <a16:creationId xmlns:a16="http://schemas.microsoft.com/office/drawing/2014/main" id="{FFB47BB5-0C6C-E51D-CE22-970E7E35D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4733" y="2198128"/>
            <a:ext cx="1098296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33FDDCAD-E42D-8708-9277-6CA8CA3742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91733" y="2198128"/>
            <a:ext cx="1025076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3794D451-BFA1-529A-8555-D550FC994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1933" y="2039379"/>
            <a:ext cx="95185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B367219-E76A-C065-9EF6-2999F6B2F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021" y="2039379"/>
            <a:ext cx="10982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30A789B0-F1F0-42DB-A100-8B77D7CF70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1733" y="3264928"/>
            <a:ext cx="58575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2D4B6218-636F-C29F-4F9B-DE5D4E7A36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733" y="3264928"/>
            <a:ext cx="58575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3A4AF0C5-0521-960D-7708-160EE51D7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5533" y="32649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7CD1BD69-1D44-7D66-00DE-D988D17ED5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3933" y="3264928"/>
            <a:ext cx="58575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65B108A5-4134-5F8C-55C5-1E6C824100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1933" y="3264928"/>
            <a:ext cx="58575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E98D8875-503D-BA09-3FBF-30A2DD2D53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7733" y="32649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BEB4198-641A-9FF7-BC97-A6AF1BC84A2F}"/>
              </a:ext>
            </a:extLst>
          </p:cNvPr>
          <p:cNvSpPr/>
          <p:nvPr/>
        </p:nvSpPr>
        <p:spPr>
          <a:xfrm rot="10800000">
            <a:off x="4868333" y="1588527"/>
            <a:ext cx="1317955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9B2B27-ADD9-6A2B-BC9D-E7D6ACEDF4F6}"/>
              </a:ext>
            </a:extLst>
          </p:cNvPr>
          <p:cNvSpPr txBox="1"/>
          <p:nvPr/>
        </p:nvSpPr>
        <p:spPr>
          <a:xfrm>
            <a:off x="6544733" y="1524000"/>
            <a:ext cx="2599267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9FFEB0B-DDF8-311D-C649-28697742616D}"/>
              </a:ext>
            </a:extLst>
          </p:cNvPr>
          <p:cNvSpPr/>
          <p:nvPr/>
        </p:nvSpPr>
        <p:spPr>
          <a:xfrm rot="10800000">
            <a:off x="4868333" y="2655327"/>
            <a:ext cx="1317955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DD24B1-0492-DD21-D9EB-375E15E8C458}"/>
              </a:ext>
            </a:extLst>
          </p:cNvPr>
          <p:cNvSpPr txBox="1"/>
          <p:nvPr/>
        </p:nvSpPr>
        <p:spPr>
          <a:xfrm>
            <a:off x="6544733" y="2590800"/>
            <a:ext cx="2599267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/>
      <p:bldP spid="11" grpId="1"/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/>
      <p:bldP spid="24" grpId="0" animBg="1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5042301" y="1599073"/>
            <a:ext cx="3667125" cy="2910077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200" dirty="0"/>
          </a:p>
        </p:txBody>
      </p:sp>
      <p:sp>
        <p:nvSpPr>
          <p:cNvPr id="97" name="Rounded Rectangle 96"/>
          <p:cNvSpPr/>
          <p:nvPr/>
        </p:nvSpPr>
        <p:spPr>
          <a:xfrm>
            <a:off x="902993" y="1599073"/>
            <a:ext cx="2914650" cy="291465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6823476" y="2299586"/>
            <a:ext cx="619125" cy="2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25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5156601" y="3262184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5156601" y="2942609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5489976" y="265549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8347476" y="261554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5585226" y="3262184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5585226" y="2942609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5275664" y="2909404"/>
            <a:ext cx="333375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5609039" y="2909404"/>
            <a:ext cx="95250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5275664" y="3196523"/>
            <a:ext cx="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5704289" y="3196523"/>
            <a:ext cx="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7214001" y="261554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6871101" y="32546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7013976" y="2935118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7442601" y="32546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7442601" y="2935118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7156851" y="32546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6871101" y="3541814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7299726" y="3541814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7490224" y="3574271"/>
            <a:ext cx="476250" cy="2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25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7299726" y="382144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7133039" y="2869457"/>
            <a:ext cx="200025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7333064" y="2869457"/>
            <a:ext cx="22860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6990164" y="3189032"/>
            <a:ext cx="14287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7133039" y="3189032"/>
            <a:ext cx="14287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7561664" y="3189032"/>
            <a:ext cx="0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6990164" y="3508609"/>
            <a:ext cx="0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7418789" y="3508609"/>
            <a:ext cx="142875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7561664" y="3508609"/>
            <a:ext cx="16668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7418789" y="3795728"/>
            <a:ext cx="0" cy="257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8347476" y="2910152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8466539" y="2869457"/>
            <a:ext cx="0" cy="406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6109101" y="2935118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5728101" y="357427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5870976" y="32546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6299601" y="357427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6299601" y="32546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6013851" y="357427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5728101" y="3861389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6156726" y="3861389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6347224" y="3893846"/>
            <a:ext cx="476250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6156726" y="4141019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5990039" y="3189032"/>
            <a:ext cx="23812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6228164" y="3189032"/>
            <a:ext cx="190500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5847164" y="3508609"/>
            <a:ext cx="14287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5990039" y="3508609"/>
            <a:ext cx="14287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6418664" y="3508609"/>
            <a:ext cx="0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5847164" y="3828185"/>
            <a:ext cx="0" cy="3320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6275789" y="3828185"/>
            <a:ext cx="142875" cy="3320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6418664" y="3828185"/>
            <a:ext cx="166685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6275789" y="4115303"/>
            <a:ext cx="0" cy="2571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5609039" y="2909404"/>
            <a:ext cx="619125" cy="257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5609039" y="2541958"/>
            <a:ext cx="1524000" cy="11353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7133039" y="2541958"/>
            <a:ext cx="200025" cy="735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7133039" y="2541958"/>
            <a:ext cx="1333500" cy="735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1128021" y="2627774"/>
            <a:ext cx="2403872" cy="1326356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5042300" y="4696669"/>
            <a:ext cx="3667123" cy="62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902993" y="4696669"/>
            <a:ext cx="2914649" cy="90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</a:t>
            </a:r>
            <a:r>
              <a:rPr lang="en-US" b="1" i="1" dirty="0">
                <a:latin typeface="Calibri" pitchFamily="34" charset="0"/>
              </a:rPr>
              <a:t>node</a:t>
            </a:r>
            <a:r>
              <a:rPr lang="en-US" i="1" dirty="0">
                <a:latin typeface="Calibri" pitchFamily="34" charset="0"/>
              </a:rPr>
              <a:t> in the search tree is an entire </a:t>
            </a:r>
            <a:r>
              <a:rPr lang="en-US" b="1" i="1" dirty="0">
                <a:latin typeface="Calibri" pitchFamily="34" charset="0"/>
              </a:rPr>
              <a:t>path</a:t>
            </a:r>
            <a:r>
              <a:rPr lang="en-US" i="1" dirty="0">
                <a:latin typeface="Calibri" pitchFamily="34" charset="0"/>
              </a:rPr>
              <a:t>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051824" y="1844628"/>
            <a:ext cx="3657600" cy="392413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74443" y="1770524"/>
            <a:ext cx="2571750" cy="392413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Graphs vs. Search Trees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2345902B-2F84-43AC-4292-EBCB0C7FB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B34F3DC-9B6C-B6ED-4C89-934D740B1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0C30884A-7535-F930-F838-39DAF55EA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CC0CA5C8-7E81-0BF8-F4D5-F7C620657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2" name="AutoShape 17">
            <a:extLst>
              <a:ext uri="{FF2B5EF4-FFF2-40B4-BE49-F238E27FC236}">
                <a16:creationId xmlns:a16="http://schemas.microsoft.com/office/drawing/2014/main" id="{1A860F13-2B3D-2AC7-2591-7C67897D9983}"/>
              </a:ext>
            </a:extLst>
          </p:cNvPr>
          <p:cNvCxnSpPr>
            <a:cxnSpLocks noChangeShapeType="1"/>
            <a:stCxn id="4" idx="5"/>
            <a:endCxn id="10" idx="2"/>
          </p:cNvCxnSpPr>
          <p:nvPr/>
        </p:nvCxnSpPr>
        <p:spPr bwMode="auto">
          <a:xfrm>
            <a:off x="7545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" name="AutoShape 21">
            <a:extLst>
              <a:ext uri="{FF2B5EF4-FFF2-40B4-BE49-F238E27FC236}">
                <a16:creationId xmlns:a16="http://schemas.microsoft.com/office/drawing/2014/main" id="{763DFE31-703E-B78E-05E9-1DFFC33918E2}"/>
              </a:ext>
            </a:extLst>
          </p:cNvPr>
          <p:cNvCxnSpPr>
            <a:cxnSpLocks noChangeShapeType="1"/>
            <a:stCxn id="11" idx="3"/>
            <a:endCxn id="10" idx="1"/>
          </p:cNvCxnSpPr>
          <p:nvPr/>
        </p:nvCxnSpPr>
        <p:spPr bwMode="auto">
          <a:xfrm>
            <a:off x="14356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5" name="AutoShape 23">
            <a:extLst>
              <a:ext uri="{FF2B5EF4-FFF2-40B4-BE49-F238E27FC236}">
                <a16:creationId xmlns:a16="http://schemas.microsoft.com/office/drawing/2014/main" id="{7A2BB2B3-0C4F-A320-EB3A-F739A766898B}"/>
              </a:ext>
            </a:extLst>
          </p:cNvPr>
          <p:cNvCxnSpPr>
            <a:cxnSpLocks noChangeShapeType="1"/>
            <a:stCxn id="10" idx="7"/>
            <a:endCxn id="11" idx="5"/>
          </p:cNvCxnSpPr>
          <p:nvPr/>
        </p:nvCxnSpPr>
        <p:spPr bwMode="auto">
          <a:xfrm flipV="1">
            <a:off x="17451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6" name="AutoShape 24">
            <a:extLst>
              <a:ext uri="{FF2B5EF4-FFF2-40B4-BE49-F238E27FC236}">
                <a16:creationId xmlns:a16="http://schemas.microsoft.com/office/drawing/2014/main" id="{3C7B4AE6-608E-9BBB-6044-095238B98A0F}"/>
              </a:ext>
            </a:extLst>
          </p:cNvPr>
          <p:cNvCxnSpPr>
            <a:cxnSpLocks noChangeShapeType="1"/>
            <a:stCxn id="11" idx="6"/>
            <a:endCxn id="9" idx="1"/>
          </p:cNvCxnSpPr>
          <p:nvPr/>
        </p:nvCxnSpPr>
        <p:spPr bwMode="auto">
          <a:xfrm>
            <a:off x="18091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38" name="AutoShape 26">
            <a:extLst>
              <a:ext uri="{FF2B5EF4-FFF2-40B4-BE49-F238E27FC236}">
                <a16:creationId xmlns:a16="http://schemas.microsoft.com/office/drawing/2014/main" id="{B5447045-06F3-9BAB-0F60-24A31B0A6BBD}"/>
              </a:ext>
            </a:extLst>
          </p:cNvPr>
          <p:cNvCxnSpPr>
            <a:cxnSpLocks noChangeShapeType="1"/>
            <a:stCxn id="10" idx="6"/>
            <a:endCxn id="9" idx="3"/>
          </p:cNvCxnSpPr>
          <p:nvPr/>
        </p:nvCxnSpPr>
        <p:spPr bwMode="auto">
          <a:xfrm flipV="1">
            <a:off x="18091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0" name="AutoShape 27">
            <a:extLst>
              <a:ext uri="{FF2B5EF4-FFF2-40B4-BE49-F238E27FC236}">
                <a16:creationId xmlns:a16="http://schemas.microsoft.com/office/drawing/2014/main" id="{5143AB6A-285F-9BB4-2A3B-3D06157CB5BE}"/>
              </a:ext>
            </a:extLst>
          </p:cNvPr>
          <p:cNvCxnSpPr>
            <a:cxnSpLocks noChangeShapeType="1"/>
            <a:stCxn id="4" idx="7"/>
            <a:endCxn id="11" idx="2"/>
          </p:cNvCxnSpPr>
          <p:nvPr/>
        </p:nvCxnSpPr>
        <p:spPr bwMode="auto">
          <a:xfrm flipV="1">
            <a:off x="7545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29B988A-D427-47FF-0A5B-EBCB2AB03D69}"/>
              </a:ext>
            </a:extLst>
          </p:cNvPr>
          <p:cNvSpPr txBox="1"/>
          <p:nvPr/>
        </p:nvSpPr>
        <p:spPr>
          <a:xfrm>
            <a:off x="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7FACB-09B6-231C-75EA-CE2B791E8206}"/>
              </a:ext>
            </a:extLst>
          </p:cNvPr>
          <p:cNvSpPr txBox="1"/>
          <p:nvPr/>
        </p:nvSpPr>
        <p:spPr>
          <a:xfrm>
            <a:off x="0" y="6029982"/>
            <a:ext cx="9144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Lots of repeated structure in the search tree!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47E66F-8A23-B71D-B5E8-28741D14B0F9}"/>
              </a:ext>
            </a:extLst>
          </p:cNvPr>
          <p:cNvSpPr txBox="1"/>
          <p:nvPr/>
        </p:nvSpPr>
        <p:spPr>
          <a:xfrm>
            <a:off x="5500146" y="1676400"/>
            <a:ext cx="3643854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47" name="Picture 46" descr="TP_tmp.png">
            <a:extLst>
              <a:ext uri="{FF2B5EF4-FFF2-40B4-BE49-F238E27FC236}">
                <a16:creationId xmlns:a16="http://schemas.microsoft.com/office/drawing/2014/main" id="{D271B95F-2B1E-D9F7-40A9-581276EA53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629400" y="3124200"/>
            <a:ext cx="1879854" cy="93429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3873676-A445-B3E9-39CD-D8E5BCA228EB}"/>
              </a:ext>
            </a:extLst>
          </p:cNvPr>
          <p:cNvSpPr txBox="1"/>
          <p:nvPr/>
        </p:nvSpPr>
        <p:spPr>
          <a:xfrm>
            <a:off x="4648200" y="2667000"/>
            <a:ext cx="305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1872AA-F6D5-2F4E-3A4A-B17631CFDFA8}"/>
              </a:ext>
            </a:extLst>
          </p:cNvPr>
          <p:cNvSpPr txBox="1"/>
          <p:nvPr/>
        </p:nvSpPr>
        <p:spPr>
          <a:xfrm>
            <a:off x="5029200" y="3124200"/>
            <a:ext cx="34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886B74-5130-9C52-8FAF-7362E60C5136}"/>
              </a:ext>
            </a:extLst>
          </p:cNvPr>
          <p:cNvSpPr txBox="1"/>
          <p:nvPr/>
        </p:nvSpPr>
        <p:spPr>
          <a:xfrm>
            <a:off x="3886200" y="3733800"/>
            <a:ext cx="34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37A396-3545-D1CC-C003-8C5A69D57312}"/>
              </a:ext>
            </a:extLst>
          </p:cNvPr>
          <p:cNvSpPr txBox="1"/>
          <p:nvPr/>
        </p:nvSpPr>
        <p:spPr>
          <a:xfrm>
            <a:off x="4495800" y="3733800"/>
            <a:ext cx="37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4EE109-0667-F2F8-BD96-BA4CC9C561B1}"/>
              </a:ext>
            </a:extLst>
          </p:cNvPr>
          <p:cNvSpPr txBox="1"/>
          <p:nvPr/>
        </p:nvSpPr>
        <p:spPr>
          <a:xfrm>
            <a:off x="4953000" y="3733800"/>
            <a:ext cx="33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F1D3F6-6BCD-32B1-1F9B-60BF6B471A1B}"/>
              </a:ext>
            </a:extLst>
          </p:cNvPr>
          <p:cNvSpPr txBox="1"/>
          <p:nvPr/>
        </p:nvSpPr>
        <p:spPr>
          <a:xfrm>
            <a:off x="4267200" y="3124200"/>
            <a:ext cx="33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6FF2E8-3CB2-3E74-474E-545D14599358}"/>
              </a:ext>
            </a:extLst>
          </p:cNvPr>
          <p:cNvSpPr txBox="1"/>
          <p:nvPr/>
        </p:nvSpPr>
        <p:spPr>
          <a:xfrm>
            <a:off x="5562600" y="3733800"/>
            <a:ext cx="37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8A9C3F-A712-EDA5-D800-3A05E239E7D5}"/>
              </a:ext>
            </a:extLst>
          </p:cNvPr>
          <p:cNvSpPr txBox="1"/>
          <p:nvPr/>
        </p:nvSpPr>
        <p:spPr>
          <a:xfrm>
            <a:off x="3630308" y="4343400"/>
            <a:ext cx="33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B51AB5-04CB-A3D8-0565-1323D37DC26B}"/>
              </a:ext>
            </a:extLst>
          </p:cNvPr>
          <p:cNvSpPr txBox="1"/>
          <p:nvPr/>
        </p:nvSpPr>
        <p:spPr>
          <a:xfrm>
            <a:off x="4191000" y="4343400"/>
            <a:ext cx="37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77B237-A26C-F425-57C7-655EEB1EA523}"/>
              </a:ext>
            </a:extLst>
          </p:cNvPr>
          <p:cNvSpPr txBox="1"/>
          <p:nvPr/>
        </p:nvSpPr>
        <p:spPr>
          <a:xfrm>
            <a:off x="4878970" y="4343400"/>
            <a:ext cx="34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4E846A-FFB2-C336-49F4-B618FD4622BE}"/>
              </a:ext>
            </a:extLst>
          </p:cNvPr>
          <p:cNvSpPr txBox="1"/>
          <p:nvPr/>
        </p:nvSpPr>
        <p:spPr>
          <a:xfrm>
            <a:off x="5412370" y="4343400"/>
            <a:ext cx="37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8D70258-BE29-038C-B698-70AC9C8385B0}"/>
              </a:ext>
            </a:extLst>
          </p:cNvPr>
          <p:cNvCxnSpPr>
            <a:cxnSpLocks/>
          </p:cNvCxnSpPr>
          <p:nvPr/>
        </p:nvCxnSpPr>
        <p:spPr>
          <a:xfrm>
            <a:off x="48768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85270AA-436B-9E8C-DA32-E79E8D9BDCC3}"/>
              </a:ext>
            </a:extLst>
          </p:cNvPr>
          <p:cNvCxnSpPr>
            <a:cxnSpLocks/>
          </p:cNvCxnSpPr>
          <p:nvPr/>
        </p:nvCxnSpPr>
        <p:spPr>
          <a:xfrm>
            <a:off x="53444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236E694-D22E-6E70-5EF1-9732AA2303A7}"/>
              </a:ext>
            </a:extLst>
          </p:cNvPr>
          <p:cNvCxnSpPr>
            <a:cxnSpLocks/>
          </p:cNvCxnSpPr>
          <p:nvPr/>
        </p:nvCxnSpPr>
        <p:spPr>
          <a:xfrm>
            <a:off x="52715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23FB46A-13D9-0A60-7A48-E66ED56D96E5}"/>
              </a:ext>
            </a:extLst>
          </p:cNvPr>
          <p:cNvCxnSpPr>
            <a:cxnSpLocks/>
          </p:cNvCxnSpPr>
          <p:nvPr/>
        </p:nvCxnSpPr>
        <p:spPr>
          <a:xfrm>
            <a:off x="41148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60B4A40-727A-77D2-8245-A2F8B14FC1CB}"/>
              </a:ext>
            </a:extLst>
          </p:cNvPr>
          <p:cNvCxnSpPr>
            <a:cxnSpLocks/>
          </p:cNvCxnSpPr>
          <p:nvPr/>
        </p:nvCxnSpPr>
        <p:spPr>
          <a:xfrm>
            <a:off x="44196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6716687-82FB-D845-E2D1-DA24C96BBAB3}"/>
              </a:ext>
            </a:extLst>
          </p:cNvPr>
          <p:cNvCxnSpPr>
            <a:cxnSpLocks/>
          </p:cNvCxnSpPr>
          <p:nvPr/>
        </p:nvCxnSpPr>
        <p:spPr>
          <a:xfrm flipH="1">
            <a:off x="45270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E1F0C1C-C8CF-5FA3-5490-4C3B402A3C6C}"/>
              </a:ext>
            </a:extLst>
          </p:cNvPr>
          <p:cNvCxnSpPr>
            <a:cxnSpLocks/>
          </p:cNvCxnSpPr>
          <p:nvPr/>
        </p:nvCxnSpPr>
        <p:spPr>
          <a:xfrm flipH="1">
            <a:off x="51054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FB4EC7A-5B70-B419-E395-00F5D85CF6BB}"/>
              </a:ext>
            </a:extLst>
          </p:cNvPr>
          <p:cNvCxnSpPr>
            <a:cxnSpLocks/>
          </p:cNvCxnSpPr>
          <p:nvPr/>
        </p:nvCxnSpPr>
        <p:spPr>
          <a:xfrm flipH="1">
            <a:off x="4114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59C366A-8E73-78EB-336A-7849297A40DB}"/>
              </a:ext>
            </a:extLst>
          </p:cNvPr>
          <p:cNvCxnSpPr>
            <a:cxnSpLocks/>
          </p:cNvCxnSpPr>
          <p:nvPr/>
        </p:nvCxnSpPr>
        <p:spPr>
          <a:xfrm flipH="1">
            <a:off x="50292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6CA5D6-8D82-5C5D-4F78-03C430D6CFE4}"/>
              </a:ext>
            </a:extLst>
          </p:cNvPr>
          <p:cNvCxnSpPr>
            <a:cxnSpLocks/>
          </p:cNvCxnSpPr>
          <p:nvPr/>
        </p:nvCxnSpPr>
        <p:spPr>
          <a:xfrm flipH="1">
            <a:off x="38100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25D5A08-3B4E-A2DC-E268-54EAA2B0D84B}"/>
              </a:ext>
            </a:extLst>
          </p:cNvPr>
          <p:cNvCxnSpPr>
            <a:cxnSpLocks/>
          </p:cNvCxnSpPr>
          <p:nvPr/>
        </p:nvCxnSpPr>
        <p:spPr>
          <a:xfrm>
            <a:off x="38862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04DB57-38DF-A0C9-0CA1-F6D4BDB3EE7C}"/>
              </a:ext>
            </a:extLst>
          </p:cNvPr>
          <p:cNvCxnSpPr>
            <a:cxnSpLocks/>
          </p:cNvCxnSpPr>
          <p:nvPr/>
        </p:nvCxnSpPr>
        <p:spPr>
          <a:xfrm flipH="1">
            <a:off x="35814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E3F99E9-D9E4-D658-7D8B-E202A1C16BFD}"/>
              </a:ext>
            </a:extLst>
          </p:cNvPr>
          <p:cNvCxnSpPr>
            <a:cxnSpLocks/>
          </p:cNvCxnSpPr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B5808D1-2AC3-CD54-0E46-BFB2D8681D76}"/>
              </a:ext>
            </a:extLst>
          </p:cNvPr>
          <p:cNvCxnSpPr>
            <a:cxnSpLocks/>
          </p:cNvCxnSpPr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3B1D1F3-20B0-3280-8F1F-910C22F24925}"/>
              </a:ext>
            </a:extLst>
          </p:cNvPr>
          <p:cNvSpPr txBox="1"/>
          <p:nvPr/>
        </p:nvSpPr>
        <p:spPr>
          <a:xfrm>
            <a:off x="3657600" y="5177135"/>
            <a:ext cx="3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0D48AD-E6E4-6AF0-75F3-0204577ECBD6}"/>
              </a:ext>
            </a:extLst>
          </p:cNvPr>
          <p:cNvSpPr txBox="1"/>
          <p:nvPr/>
        </p:nvSpPr>
        <p:spPr>
          <a:xfrm>
            <a:off x="4953000" y="5181600"/>
            <a:ext cx="3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5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83" grpId="0"/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522" y="1945471"/>
            <a:ext cx="3013310" cy="3195659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2751994" y="3568211"/>
            <a:ext cx="3772632" cy="1628042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AB675AB-CEEC-7FCD-0957-7403E533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4057650"/>
            <a:ext cx="7315200" cy="21145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Maintain a </a:t>
            </a:r>
            <a:r>
              <a:rPr lang="en-US" sz="2400" b="1" dirty="0">
                <a:solidFill>
                  <a:srgbClr val="EB811B"/>
                </a:solidFill>
              </a:rPr>
              <a:t>frontier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Try to expand as few tree nodes as possible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31447D09-3C52-010A-0F46-0B689259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" y="1446212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General Tree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C8A28-2C03-2D44-93FA-C1468AC543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038596"/>
            <a:ext cx="82296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EB811B"/>
                </a:solidFill>
              </a:rPr>
              <a:t>Frontier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EB811B"/>
                </a:solidFill>
              </a:rPr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EB811B"/>
                </a:solidFill>
              </a:rPr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frontier nodes to explore?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E307F-8F8D-42EB-74CA-36456070C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169" y="129540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14400"/>
            <a:ext cx="5078679" cy="381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and Breadth-First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81082-14E2-9BE7-BE2D-3ACAB9740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400" y="2667000"/>
            <a:ext cx="5181600" cy="3886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E0B9-391F-4298-91F7-FE9FE04A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Rational Agents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AD250-1CD1-4625-A865-9E82EB70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17600"/>
            <a:ext cx="5435057" cy="5054600"/>
          </a:xfrm>
        </p:spPr>
        <p:txBody>
          <a:bodyPr/>
          <a:lstStyle/>
          <a:p>
            <a:r>
              <a:rPr lang="en-US" sz="3200" dirty="0"/>
              <a:t>Environments vary </a:t>
            </a:r>
            <a:r>
              <a:rPr lang="en-US" sz="3200" dirty="0">
                <a:solidFill>
                  <a:srgbClr val="333399"/>
                </a:solidFill>
              </a:rPr>
              <a:t>based</a:t>
            </a:r>
            <a:r>
              <a:rPr lang="en-US" sz="3200" dirty="0"/>
              <a:t> on:</a:t>
            </a:r>
          </a:p>
          <a:p>
            <a:pPr lvl="1"/>
            <a:r>
              <a:rPr lang="en-US" sz="2400" dirty="0">
                <a:solidFill>
                  <a:srgbClr val="EB811B"/>
                </a:solidFill>
              </a:rPr>
              <a:t>(Full) Observability: </a:t>
            </a:r>
            <a:r>
              <a:rPr lang="en-US" sz="2400" dirty="0">
                <a:solidFill>
                  <a:srgbClr val="333399"/>
                </a:solidFill>
              </a:rPr>
              <a:t>Sensors provide agent with all relevant information </a:t>
            </a:r>
          </a:p>
          <a:p>
            <a:pPr lvl="1"/>
            <a:r>
              <a:rPr lang="en-US" sz="2400" dirty="0">
                <a:solidFill>
                  <a:srgbClr val="EB811B"/>
                </a:solidFill>
              </a:rPr>
              <a:t>Number of agents: </a:t>
            </a:r>
            <a:r>
              <a:rPr lang="en-US" sz="2400" dirty="0">
                <a:solidFill>
                  <a:srgbClr val="333399"/>
                </a:solidFill>
              </a:rPr>
              <a:t>Are their other intelligent agents to contend with?</a:t>
            </a:r>
          </a:p>
          <a:p>
            <a:pPr lvl="1"/>
            <a:r>
              <a:rPr lang="en-US" sz="2400" dirty="0">
                <a:solidFill>
                  <a:srgbClr val="EB811B"/>
                </a:solidFill>
              </a:rPr>
              <a:t>Determinism: </a:t>
            </a:r>
            <a:r>
              <a:rPr lang="en-US" sz="2400" dirty="0">
                <a:solidFill>
                  <a:srgbClr val="333399"/>
                </a:solidFill>
              </a:rPr>
              <a:t>The next state is wholly determined by the current state and an agent’s action</a:t>
            </a:r>
          </a:p>
          <a:p>
            <a:pPr lvl="1"/>
            <a:r>
              <a:rPr lang="en-US" sz="2400" dirty="0">
                <a:solidFill>
                  <a:srgbClr val="EB811B"/>
                </a:solidFill>
              </a:rPr>
              <a:t>Dynamism: </a:t>
            </a:r>
            <a:r>
              <a:rPr lang="en-US" sz="2400" dirty="0">
                <a:solidFill>
                  <a:srgbClr val="333399"/>
                </a:solidFill>
              </a:rPr>
              <a:t>Does the environment change while the agent is making a decision?</a:t>
            </a:r>
          </a:p>
          <a:p>
            <a:pPr lvl="1"/>
            <a:r>
              <a:rPr lang="en-US" sz="2400" dirty="0">
                <a:solidFill>
                  <a:srgbClr val="EB811B"/>
                </a:solidFill>
              </a:rPr>
              <a:t>Episodic vs. sequential </a:t>
            </a:r>
            <a:r>
              <a:rPr lang="en-US" sz="2400" dirty="0">
                <a:solidFill>
                  <a:srgbClr val="333399"/>
                </a:solidFill>
              </a:rPr>
              <a:t>tasks</a:t>
            </a:r>
          </a:p>
          <a:p>
            <a:pPr lvl="1"/>
            <a:r>
              <a:rPr lang="en-US" sz="2400" dirty="0">
                <a:solidFill>
                  <a:srgbClr val="EB811B"/>
                </a:solidFill>
              </a:rPr>
              <a:t>Discrete vs. continuous </a:t>
            </a:r>
            <a:r>
              <a:rPr lang="en-US" sz="2400" dirty="0">
                <a:solidFill>
                  <a:srgbClr val="333399"/>
                </a:solidFill>
              </a:rPr>
              <a:t>states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E42CAC-8F10-461B-BEAE-13A4E828599F}"/>
              </a:ext>
            </a:extLst>
          </p:cNvPr>
          <p:cNvGrpSpPr/>
          <p:nvPr/>
        </p:nvGrpSpPr>
        <p:grpSpPr>
          <a:xfrm>
            <a:off x="6044824" y="4078788"/>
            <a:ext cx="2686049" cy="1566753"/>
            <a:chOff x="4616215" y="3194447"/>
            <a:chExt cx="4052397" cy="1434703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977D17D7-8107-439A-BA98-747215B8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215" y="3200398"/>
              <a:ext cx="1919558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95A06203-E9DA-437C-A675-FCDF17E9B3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5611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51434" tIns="25717" rIns="51434" bIns="25717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3F30D4E-4544-4147-9549-89467A107F7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87016" y="3598189"/>
              <a:ext cx="564897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22859" bIns="0"/>
            <a:lstStyle/>
            <a:p>
              <a:pPr marL="22324"/>
              <a:r>
                <a:rPr lang="en-US" sz="1200" b="1" dirty="0">
                  <a:latin typeface="Calibri" pitchFamily="34" charset="0"/>
                </a:rPr>
                <a:t>Agent</a:t>
              </a: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3CAF5734-597D-4ECD-800A-7AC0FC1541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3764" y="3748869"/>
              <a:ext cx="476250" cy="323850"/>
              <a:chOff x="0" y="0"/>
              <a:chExt cx="400" cy="272"/>
            </a:xfrm>
          </p:grpSpPr>
          <p:sp>
            <p:nvSpPr>
              <p:cNvPr id="18" name="AutoShape 11">
                <a:extLst>
                  <a:ext uri="{FF2B5EF4-FFF2-40B4-BE49-F238E27FC236}">
                    <a16:creationId xmlns:a16="http://schemas.microsoft.com/office/drawing/2014/main" id="{014BC837-E1F1-4800-8727-E3E791ADD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200">
                  <a:latin typeface="Calibri" pitchFamily="34" charset="0"/>
                </a:endParaRP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801D3E71-5BAB-44F7-B6B1-496797A72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2324" algn="ctr"/>
                <a:r>
                  <a:rPr lang="en-US" sz="1200" b="1" dirty="0">
                    <a:latin typeface="Calibri" pitchFamily="34" charset="0"/>
                  </a:rPr>
                  <a:t>?</a:t>
                </a:r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57B6B711-3861-4C41-BAE4-EA151EFB3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3252" y="3430191"/>
              <a:ext cx="1104900" cy="1059657"/>
              <a:chOff x="32" y="19"/>
              <a:chExt cx="928" cy="890"/>
            </a:xfrm>
          </p:grpSpPr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F65C7520-72C3-4638-913E-B31BD6CDE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" y="19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2324" algn="ctr"/>
                <a:r>
                  <a:rPr lang="en-US" sz="1050" dirty="0">
                    <a:latin typeface="Calibri" pitchFamily="34" charset="0"/>
                  </a:rPr>
                  <a:t>Sensors</a:t>
                </a: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71735671-8DC1-4472-9AC1-7FFB3A976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" y="661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2324" algn="ctr"/>
                <a:r>
                  <a:rPr lang="en-US" sz="1050" dirty="0">
                    <a:latin typeface="Calibri" pitchFamily="34" charset="0"/>
                  </a:rPr>
                  <a:t>Actuators</a:t>
                </a:r>
              </a:p>
            </p:txBody>
          </p:sp>
        </p:grpSp>
        <p:sp>
          <p:nvSpPr>
            <p:cNvPr id="10" name="AutoShape 16">
              <a:extLst>
                <a:ext uri="{FF2B5EF4-FFF2-40B4-BE49-F238E27FC236}">
                  <a16:creationId xmlns:a16="http://schemas.microsoft.com/office/drawing/2014/main" id="{CFF766CD-9171-4A59-8168-CE4E199B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475" y="3194447"/>
              <a:ext cx="853137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C80C6B64-FF35-4CC1-ABA9-62C92D532E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696859" y="3589450"/>
              <a:ext cx="1157018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22859" bIns="0"/>
            <a:lstStyle/>
            <a:p>
              <a:pPr marL="22324" algn="ctr"/>
              <a:r>
                <a:rPr lang="en-US" sz="1200" b="1" dirty="0">
                  <a:latin typeface="Calibri" pitchFamily="34" charset="0"/>
                </a:rPr>
                <a:t>Environment</a:t>
              </a: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50EB8046-811B-4D15-83C4-DBC73F1CF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6182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51434" tIns="25717" rIns="51434" bIns="25717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13" name="Line 19">
              <a:extLst>
                <a:ext uri="{FF2B5EF4-FFF2-40B4-BE49-F238E27FC236}">
                  <a16:creationId xmlns:a16="http://schemas.microsoft.com/office/drawing/2014/main" id="{5CEB81E1-A43C-4E52-B3D6-CEA3E3F700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5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51434" tIns="25717" rIns="51434" bIns="25717"/>
            <a:lstStyle/>
            <a:p>
              <a:endParaRPr lang="en-US" sz="1200">
                <a:latin typeface="Calibri" pitchFamily="34" charset="0"/>
              </a:endParaRPr>
            </a:p>
          </p:txBody>
        </p:sp>
        <p:sp>
          <p:nvSpPr>
            <p:cNvPr id="14" name="Rectangle 20">
              <a:extLst>
                <a:ext uri="{FF2B5EF4-FFF2-40B4-BE49-F238E27FC236}">
                  <a16:creationId xmlns:a16="http://schemas.microsoft.com/office/drawing/2014/main" id="{0BD97F2E-03A6-4D27-BFC0-079E66554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22859" bIns="0"/>
            <a:lstStyle/>
            <a:p>
              <a:pPr marL="22324" algn="ctr"/>
              <a:r>
                <a:rPr lang="en-US" sz="825" dirty="0">
                  <a:latin typeface="Calibri" pitchFamily="34" charset="0"/>
                </a:rPr>
                <a:t>Percepts</a:t>
              </a:r>
            </a:p>
          </p:txBody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0508379B-429C-48A6-ADA4-AD9D12853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22859" bIns="0"/>
            <a:lstStyle/>
            <a:p>
              <a:pPr marL="22324" algn="ctr"/>
              <a:r>
                <a:rPr lang="en-US" sz="825" dirty="0">
                  <a:latin typeface="Calibri" pitchFamily="34" charset="0"/>
                </a:rPr>
                <a:t>Actions</a:t>
              </a:r>
            </a:p>
          </p:txBody>
        </p:sp>
      </p:grpSp>
      <p:pic>
        <p:nvPicPr>
          <p:cNvPr id="20" name="Picture 3" descr="C:\Temp\ketrina\RationalAgent.png">
            <a:extLst>
              <a:ext uri="{FF2B5EF4-FFF2-40B4-BE49-F238E27FC236}">
                <a16:creationId xmlns:a16="http://schemas.microsoft.com/office/drawing/2014/main" id="{DCAC0F42-5D95-487A-8E64-D85A896DED7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317497" y="1905002"/>
            <a:ext cx="2140703" cy="1964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1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34415CF-28E3-8AA0-40B4-D4F5CCD5D607}"/>
              </a:ext>
            </a:extLst>
          </p:cNvPr>
          <p:cNvGrpSpPr>
            <a:grpSpLocks/>
          </p:cNvGrpSpPr>
          <p:nvPr/>
        </p:nvGrpSpPr>
        <p:grpSpPr bwMode="auto">
          <a:xfrm>
            <a:off x="1399644" y="3428837"/>
            <a:ext cx="5486400" cy="3355591"/>
            <a:chOff x="48" y="2332"/>
            <a:chExt cx="3456" cy="240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52C22F2F-1C2E-830F-DCAB-5C66C5FA0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4CE0A201-FF38-2651-18BB-03202F035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97FDDE09-9EE8-9453-3610-6239C66E2C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FFB55FEF-6939-B7D0-3786-D9B7A52254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A708E5D6-6CE5-B4A0-38C3-4938913C3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1" name="Text Box 9">
              <a:extLst>
                <a:ext uri="{FF2B5EF4-FFF2-40B4-BE49-F238E27FC236}">
                  <a16:creationId xmlns:a16="http://schemas.microsoft.com/office/drawing/2014/main" id="{4D87B7CF-7B72-69A3-828D-0815EA5F8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2" name="Text Box 10">
              <a:extLst>
                <a:ext uri="{FF2B5EF4-FFF2-40B4-BE49-F238E27FC236}">
                  <a16:creationId xmlns:a16="http://schemas.microsoft.com/office/drawing/2014/main" id="{F711B89D-D31E-DFA0-2B76-D59493FAA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3" name="AutoShape 11">
              <a:extLst>
                <a:ext uri="{FF2B5EF4-FFF2-40B4-BE49-F238E27FC236}">
                  <a16:creationId xmlns:a16="http://schemas.microsoft.com/office/drawing/2014/main" id="{4547985F-B2A7-3210-BCDE-86AA86F17320}"/>
                </a:ext>
              </a:extLst>
            </p:cNvPr>
            <p:cNvCxnSpPr>
              <a:cxnSpLocks noChangeShapeType="1"/>
              <a:stCxn id="6" idx="2"/>
              <a:endCxn id="5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" name="AutoShape 12">
              <a:extLst>
                <a:ext uri="{FF2B5EF4-FFF2-40B4-BE49-F238E27FC236}">
                  <a16:creationId xmlns:a16="http://schemas.microsoft.com/office/drawing/2014/main" id="{466FE935-43F3-0509-2FC4-1CA741E62CAD}"/>
                </a:ext>
              </a:extLst>
            </p:cNvPr>
            <p:cNvCxnSpPr>
              <a:cxnSpLocks noChangeShapeType="1"/>
              <a:stCxn id="6" idx="2"/>
              <a:endCxn id="2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13">
              <a:extLst>
                <a:ext uri="{FF2B5EF4-FFF2-40B4-BE49-F238E27FC236}">
                  <a16:creationId xmlns:a16="http://schemas.microsoft.com/office/drawing/2014/main" id="{97F73DA6-E55A-A138-7FFA-AC6463DFBABF}"/>
                </a:ext>
              </a:extLst>
            </p:cNvPr>
            <p:cNvCxnSpPr>
              <a:cxnSpLocks noChangeShapeType="1"/>
              <a:stCxn id="5" idx="2"/>
              <a:endCxn id="4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14">
              <a:extLst>
                <a:ext uri="{FF2B5EF4-FFF2-40B4-BE49-F238E27FC236}">
                  <a16:creationId xmlns:a16="http://schemas.microsoft.com/office/drawing/2014/main" id="{7ADF9C82-63B7-4941-724C-6408B11C0306}"/>
                </a:ext>
              </a:extLst>
            </p:cNvPr>
            <p:cNvCxnSpPr>
              <a:cxnSpLocks noChangeShapeType="1"/>
              <a:stCxn id="22" idx="2"/>
              <a:endCxn id="2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5">
              <a:extLst>
                <a:ext uri="{FF2B5EF4-FFF2-40B4-BE49-F238E27FC236}">
                  <a16:creationId xmlns:a16="http://schemas.microsoft.com/office/drawing/2014/main" id="{72CC2EAD-547D-243C-C658-DBC57CC321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54" name="Text Box 16">
                <a:extLst>
                  <a:ext uri="{FF2B5EF4-FFF2-40B4-BE49-F238E27FC236}">
                    <a16:creationId xmlns:a16="http://schemas.microsoft.com/office/drawing/2014/main" id="{7199F4E4-BA27-64B9-AB93-924250756B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55" name="Text Box 17">
                <a:extLst>
                  <a:ext uri="{FF2B5EF4-FFF2-40B4-BE49-F238E27FC236}">
                    <a16:creationId xmlns:a16="http://schemas.microsoft.com/office/drawing/2014/main" id="{9F053C82-1530-F026-099B-B04EA44B6A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56" name="Text Box 18">
                <a:extLst>
                  <a:ext uri="{FF2B5EF4-FFF2-40B4-BE49-F238E27FC236}">
                    <a16:creationId xmlns:a16="http://schemas.microsoft.com/office/drawing/2014/main" id="{57B61C19-4B55-F364-BAA8-0BF483653D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57" name="Text Box 19">
                <a:extLst>
                  <a:ext uri="{FF2B5EF4-FFF2-40B4-BE49-F238E27FC236}">
                    <a16:creationId xmlns:a16="http://schemas.microsoft.com/office/drawing/2014/main" id="{F92B18F1-A967-94D0-81F2-1E12B3A2D8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58" name="Text Box 20">
                <a:extLst>
                  <a:ext uri="{FF2B5EF4-FFF2-40B4-BE49-F238E27FC236}">
                    <a16:creationId xmlns:a16="http://schemas.microsoft.com/office/drawing/2014/main" id="{B10B5141-2BE4-3F2D-F765-E63EE8F079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59" name="Text Box 21">
                <a:extLst>
                  <a:ext uri="{FF2B5EF4-FFF2-40B4-BE49-F238E27FC236}">
                    <a16:creationId xmlns:a16="http://schemas.microsoft.com/office/drawing/2014/main" id="{228BEE95-40BF-BB45-6AA4-956A58389B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60" name="Text Box 22">
                <a:extLst>
                  <a:ext uri="{FF2B5EF4-FFF2-40B4-BE49-F238E27FC236}">
                    <a16:creationId xmlns:a16="http://schemas.microsoft.com/office/drawing/2014/main" id="{D071B340-D2CC-CAFA-2E66-1D661EC2AB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61" name="Text Box 23">
                <a:extLst>
                  <a:ext uri="{FF2B5EF4-FFF2-40B4-BE49-F238E27FC236}">
                    <a16:creationId xmlns:a16="http://schemas.microsoft.com/office/drawing/2014/main" id="{A2EB9C9C-83D0-5D63-2846-E13B5B83AA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62" name="Text Box 24">
                <a:extLst>
                  <a:ext uri="{FF2B5EF4-FFF2-40B4-BE49-F238E27FC236}">
                    <a16:creationId xmlns:a16="http://schemas.microsoft.com/office/drawing/2014/main" id="{992E1D4A-E721-4838-6702-EA674E5AD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63" name="Text Box 25">
                <a:extLst>
                  <a:ext uri="{FF2B5EF4-FFF2-40B4-BE49-F238E27FC236}">
                    <a16:creationId xmlns:a16="http://schemas.microsoft.com/office/drawing/2014/main" id="{6893A0E8-0CA9-613E-1762-B64D36D1DA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797890" name="AutoShape 26">
                <a:extLst>
                  <a:ext uri="{FF2B5EF4-FFF2-40B4-BE49-F238E27FC236}">
                    <a16:creationId xmlns:a16="http://schemas.microsoft.com/office/drawing/2014/main" id="{C63C7653-D3BE-C760-69C9-DFBD341C9570}"/>
                  </a:ext>
                </a:extLst>
              </p:cNvPr>
              <p:cNvCxnSpPr>
                <a:cxnSpLocks noChangeShapeType="1"/>
                <a:stCxn id="54" idx="2"/>
                <a:endCxn id="5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97891" name="AutoShape 27">
                <a:extLst>
                  <a:ext uri="{FF2B5EF4-FFF2-40B4-BE49-F238E27FC236}">
                    <a16:creationId xmlns:a16="http://schemas.microsoft.com/office/drawing/2014/main" id="{E46F39DF-92A8-B246-E807-1A50609EEBED}"/>
                  </a:ext>
                </a:extLst>
              </p:cNvPr>
              <p:cNvCxnSpPr>
                <a:cxnSpLocks noChangeShapeType="1"/>
                <a:stCxn id="54" idx="2"/>
                <a:endCxn id="5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97892" name="AutoShape 28">
                <a:extLst>
                  <a:ext uri="{FF2B5EF4-FFF2-40B4-BE49-F238E27FC236}">
                    <a16:creationId xmlns:a16="http://schemas.microsoft.com/office/drawing/2014/main" id="{7EDCC1A3-1F95-E4D2-3F46-9166887F4D1D}"/>
                  </a:ext>
                </a:extLst>
              </p:cNvPr>
              <p:cNvCxnSpPr>
                <a:cxnSpLocks noChangeShapeType="1"/>
                <a:stCxn id="56" idx="2"/>
                <a:endCxn id="5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97893" name="AutoShape 29">
                <a:extLst>
                  <a:ext uri="{FF2B5EF4-FFF2-40B4-BE49-F238E27FC236}">
                    <a16:creationId xmlns:a16="http://schemas.microsoft.com/office/drawing/2014/main" id="{11E2514E-014A-E2B6-7AE2-8C245EB92C6E}"/>
                  </a:ext>
                </a:extLst>
              </p:cNvPr>
              <p:cNvCxnSpPr>
                <a:cxnSpLocks noChangeShapeType="1"/>
                <a:stCxn id="56" idx="2"/>
                <a:endCxn id="5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97894" name="AutoShape 30">
                <a:extLst>
                  <a:ext uri="{FF2B5EF4-FFF2-40B4-BE49-F238E27FC236}">
                    <a16:creationId xmlns:a16="http://schemas.microsoft.com/office/drawing/2014/main" id="{203B08AF-2E96-1746-89EF-E24C694A3138}"/>
                  </a:ext>
                </a:extLst>
              </p:cNvPr>
              <p:cNvCxnSpPr>
                <a:cxnSpLocks noChangeShapeType="1"/>
                <a:stCxn id="58" idx="2"/>
                <a:endCxn id="5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97895" name="AutoShape 31">
                <a:extLst>
                  <a:ext uri="{FF2B5EF4-FFF2-40B4-BE49-F238E27FC236}">
                    <a16:creationId xmlns:a16="http://schemas.microsoft.com/office/drawing/2014/main" id="{F035FF89-7E2C-A3E7-4CF2-99ED9F5D4175}"/>
                  </a:ext>
                </a:extLst>
              </p:cNvPr>
              <p:cNvCxnSpPr>
                <a:cxnSpLocks noChangeShapeType="1"/>
                <a:stCxn id="55" idx="2"/>
                <a:endCxn id="6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97896" name="AutoShape 32">
                <a:extLst>
                  <a:ext uri="{FF2B5EF4-FFF2-40B4-BE49-F238E27FC236}">
                    <a16:creationId xmlns:a16="http://schemas.microsoft.com/office/drawing/2014/main" id="{F882598E-462F-346C-2C13-DB6FBECB2C2F}"/>
                  </a:ext>
                </a:extLst>
              </p:cNvPr>
              <p:cNvCxnSpPr>
                <a:cxnSpLocks noChangeShapeType="1"/>
                <a:stCxn id="57" idx="2"/>
                <a:endCxn id="6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97897" name="AutoShape 33">
                <a:extLst>
                  <a:ext uri="{FF2B5EF4-FFF2-40B4-BE49-F238E27FC236}">
                    <a16:creationId xmlns:a16="http://schemas.microsoft.com/office/drawing/2014/main" id="{057BF5FC-22D1-5387-A905-C5A1F89755B4}"/>
                  </a:ext>
                </a:extLst>
              </p:cNvPr>
              <p:cNvCxnSpPr>
                <a:cxnSpLocks noChangeShapeType="1"/>
                <a:stCxn id="57" idx="2"/>
                <a:endCxn id="6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97898" name="AutoShape 34">
                <a:extLst>
                  <a:ext uri="{FF2B5EF4-FFF2-40B4-BE49-F238E27FC236}">
                    <a16:creationId xmlns:a16="http://schemas.microsoft.com/office/drawing/2014/main" id="{1E693082-7751-0507-828B-C53CAF8CAE14}"/>
                  </a:ext>
                </a:extLst>
              </p:cNvPr>
              <p:cNvCxnSpPr>
                <a:cxnSpLocks noChangeShapeType="1"/>
                <a:stCxn id="61" idx="2"/>
                <a:endCxn id="6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" name="Text Box 35">
              <a:extLst>
                <a:ext uri="{FF2B5EF4-FFF2-40B4-BE49-F238E27FC236}">
                  <a16:creationId xmlns:a16="http://schemas.microsoft.com/office/drawing/2014/main" id="{F4BAEA51-0ADF-696F-38EB-7398082EE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9" name="AutoShape 36">
              <a:extLst>
                <a:ext uri="{FF2B5EF4-FFF2-40B4-BE49-F238E27FC236}">
                  <a16:creationId xmlns:a16="http://schemas.microsoft.com/office/drawing/2014/main" id="{8365824C-EBBC-9DBF-37EB-A689F090F576}"/>
                </a:ext>
              </a:extLst>
            </p:cNvPr>
            <p:cNvCxnSpPr>
              <a:cxnSpLocks noChangeShapeType="1"/>
              <a:stCxn id="20" idx="2"/>
              <a:endCxn id="2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" name="Group 37">
              <a:extLst>
                <a:ext uri="{FF2B5EF4-FFF2-40B4-BE49-F238E27FC236}">
                  <a16:creationId xmlns:a16="http://schemas.microsoft.com/office/drawing/2014/main" id="{D6F0BD7A-EAF3-2607-CF64-4E964D4B2D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5" name="Text Box 38">
                <a:extLst>
                  <a:ext uri="{FF2B5EF4-FFF2-40B4-BE49-F238E27FC236}">
                    <a16:creationId xmlns:a16="http://schemas.microsoft.com/office/drawing/2014/main" id="{BF4477CA-5090-1A20-7DCF-26AF3D85AB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36" name="Text Box 39">
                <a:extLst>
                  <a:ext uri="{FF2B5EF4-FFF2-40B4-BE49-F238E27FC236}">
                    <a16:creationId xmlns:a16="http://schemas.microsoft.com/office/drawing/2014/main" id="{9EFE788D-A56E-C7AC-D58C-BA35254AC7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7" name="Text Box 40">
                <a:extLst>
                  <a:ext uri="{FF2B5EF4-FFF2-40B4-BE49-F238E27FC236}">
                    <a16:creationId xmlns:a16="http://schemas.microsoft.com/office/drawing/2014/main" id="{01EC03F3-0DAA-076B-721A-940BA8C779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38" name="Text Box 41">
                <a:extLst>
                  <a:ext uri="{FF2B5EF4-FFF2-40B4-BE49-F238E27FC236}">
                    <a16:creationId xmlns:a16="http://schemas.microsoft.com/office/drawing/2014/main" id="{4EF36213-6BB8-33E8-7144-D056863BDE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39" name="Text Box 42">
                <a:extLst>
                  <a:ext uri="{FF2B5EF4-FFF2-40B4-BE49-F238E27FC236}">
                    <a16:creationId xmlns:a16="http://schemas.microsoft.com/office/drawing/2014/main" id="{638E3169-CFB9-A769-AF20-0477E68E7E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40" name="Text Box 43">
                <a:extLst>
                  <a:ext uri="{FF2B5EF4-FFF2-40B4-BE49-F238E27FC236}">
                    <a16:creationId xmlns:a16="http://schemas.microsoft.com/office/drawing/2014/main" id="{020D1E10-7B40-8F18-B51E-F0C70409D6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1" name="Text Box 44">
                <a:extLst>
                  <a:ext uri="{FF2B5EF4-FFF2-40B4-BE49-F238E27FC236}">
                    <a16:creationId xmlns:a16="http://schemas.microsoft.com/office/drawing/2014/main" id="{34A4704F-9567-D0D2-B55E-087DE796B4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2" name="Text Box 45">
                <a:extLst>
                  <a:ext uri="{FF2B5EF4-FFF2-40B4-BE49-F238E27FC236}">
                    <a16:creationId xmlns:a16="http://schemas.microsoft.com/office/drawing/2014/main" id="{4E2C5D9A-67C6-94B5-B60B-A28D779282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43" name="Text Box 46">
                <a:extLst>
                  <a:ext uri="{FF2B5EF4-FFF2-40B4-BE49-F238E27FC236}">
                    <a16:creationId xmlns:a16="http://schemas.microsoft.com/office/drawing/2014/main" id="{2202EED5-610F-D7C4-50D8-DE0C163620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44" name="Text Box 47">
                <a:extLst>
                  <a:ext uri="{FF2B5EF4-FFF2-40B4-BE49-F238E27FC236}">
                    <a16:creationId xmlns:a16="http://schemas.microsoft.com/office/drawing/2014/main" id="{35AF273D-D571-31CF-C381-383DE1582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45" name="AutoShape 48">
                <a:extLst>
                  <a:ext uri="{FF2B5EF4-FFF2-40B4-BE49-F238E27FC236}">
                    <a16:creationId xmlns:a16="http://schemas.microsoft.com/office/drawing/2014/main" id="{C30944F0-CF75-F1A8-F51A-1F0055CACE13}"/>
                  </a:ext>
                </a:extLst>
              </p:cNvPr>
              <p:cNvCxnSpPr>
                <a:cxnSpLocks noChangeShapeType="1"/>
                <a:stCxn id="35" idx="2"/>
                <a:endCxn id="3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49">
                <a:extLst>
                  <a:ext uri="{FF2B5EF4-FFF2-40B4-BE49-F238E27FC236}">
                    <a16:creationId xmlns:a16="http://schemas.microsoft.com/office/drawing/2014/main" id="{B584D374-05D6-9002-B5BF-772539097D64}"/>
                  </a:ext>
                </a:extLst>
              </p:cNvPr>
              <p:cNvCxnSpPr>
                <a:cxnSpLocks noChangeShapeType="1"/>
                <a:stCxn id="35" idx="2"/>
                <a:endCxn id="3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50">
                <a:extLst>
                  <a:ext uri="{FF2B5EF4-FFF2-40B4-BE49-F238E27FC236}">
                    <a16:creationId xmlns:a16="http://schemas.microsoft.com/office/drawing/2014/main" id="{19A2D042-5937-6D31-CDCD-5A9F94703FCA}"/>
                  </a:ext>
                </a:extLst>
              </p:cNvPr>
              <p:cNvCxnSpPr>
                <a:cxnSpLocks noChangeShapeType="1"/>
                <a:stCxn id="37" idx="2"/>
                <a:endCxn id="3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AutoShape 51">
                <a:extLst>
                  <a:ext uri="{FF2B5EF4-FFF2-40B4-BE49-F238E27FC236}">
                    <a16:creationId xmlns:a16="http://schemas.microsoft.com/office/drawing/2014/main" id="{E20D9DD1-CACD-1B48-1DCE-B2DF8BA5C9F0}"/>
                  </a:ext>
                </a:extLst>
              </p:cNvPr>
              <p:cNvCxnSpPr>
                <a:cxnSpLocks noChangeShapeType="1"/>
                <a:stCxn id="37" idx="2"/>
                <a:endCxn id="4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AutoShape 52">
                <a:extLst>
                  <a:ext uri="{FF2B5EF4-FFF2-40B4-BE49-F238E27FC236}">
                    <a16:creationId xmlns:a16="http://schemas.microsoft.com/office/drawing/2014/main" id="{9EE3581C-925E-13F4-89F7-F491FDC5404F}"/>
                  </a:ext>
                </a:extLst>
              </p:cNvPr>
              <p:cNvCxnSpPr>
                <a:cxnSpLocks noChangeShapeType="1"/>
                <a:stCxn id="39" idx="2"/>
                <a:endCxn id="3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AutoShape 53">
                <a:extLst>
                  <a:ext uri="{FF2B5EF4-FFF2-40B4-BE49-F238E27FC236}">
                    <a16:creationId xmlns:a16="http://schemas.microsoft.com/office/drawing/2014/main" id="{AA160DE5-5197-3F12-7990-E8E7D4485B40}"/>
                  </a:ext>
                </a:extLst>
              </p:cNvPr>
              <p:cNvCxnSpPr>
                <a:cxnSpLocks noChangeShapeType="1"/>
                <a:stCxn id="36" idx="2"/>
                <a:endCxn id="4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" name="AutoShape 54">
                <a:extLst>
                  <a:ext uri="{FF2B5EF4-FFF2-40B4-BE49-F238E27FC236}">
                    <a16:creationId xmlns:a16="http://schemas.microsoft.com/office/drawing/2014/main" id="{90387718-8E5D-DEAD-C28D-0ECD5296EE11}"/>
                  </a:ext>
                </a:extLst>
              </p:cNvPr>
              <p:cNvCxnSpPr>
                <a:cxnSpLocks noChangeShapeType="1"/>
                <a:stCxn id="38" idx="2"/>
                <a:endCxn id="4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" name="AutoShape 55">
                <a:extLst>
                  <a:ext uri="{FF2B5EF4-FFF2-40B4-BE49-F238E27FC236}">
                    <a16:creationId xmlns:a16="http://schemas.microsoft.com/office/drawing/2014/main" id="{A4A7B760-6B41-65C6-93C0-C7E73D7CC460}"/>
                  </a:ext>
                </a:extLst>
              </p:cNvPr>
              <p:cNvCxnSpPr>
                <a:cxnSpLocks noChangeShapeType="1"/>
                <a:stCxn id="38" idx="2"/>
                <a:endCxn id="4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" name="AutoShape 56">
                <a:extLst>
                  <a:ext uri="{FF2B5EF4-FFF2-40B4-BE49-F238E27FC236}">
                    <a16:creationId xmlns:a16="http://schemas.microsoft.com/office/drawing/2014/main" id="{54813651-6809-D421-320C-815130EF8E9D}"/>
                  </a:ext>
                </a:extLst>
              </p:cNvPr>
              <p:cNvCxnSpPr>
                <a:cxnSpLocks noChangeShapeType="1"/>
                <a:stCxn id="42" idx="2"/>
                <a:endCxn id="4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1" name="AutoShape 57">
              <a:extLst>
                <a:ext uri="{FF2B5EF4-FFF2-40B4-BE49-F238E27FC236}">
                  <a16:creationId xmlns:a16="http://schemas.microsoft.com/office/drawing/2014/main" id="{23E4E8DD-95F2-148B-9BBD-020CB0EFF1C2}"/>
                </a:ext>
              </a:extLst>
            </p:cNvPr>
            <p:cNvCxnSpPr>
              <a:cxnSpLocks noChangeShapeType="1"/>
              <a:stCxn id="6" idx="2"/>
              <a:endCxn id="3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58">
              <a:extLst>
                <a:ext uri="{FF2B5EF4-FFF2-40B4-BE49-F238E27FC236}">
                  <a16:creationId xmlns:a16="http://schemas.microsoft.com/office/drawing/2014/main" id="{2C01E083-F218-FEC6-49B6-0858F5F11BC4}"/>
                </a:ext>
              </a:extLst>
            </p:cNvPr>
            <p:cNvCxnSpPr>
              <a:cxnSpLocks noChangeShapeType="1"/>
              <a:stCxn id="3" idx="2"/>
              <a:endCxn id="6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AutoShape 59">
              <a:extLst>
                <a:ext uri="{FF2B5EF4-FFF2-40B4-BE49-F238E27FC236}">
                  <a16:creationId xmlns:a16="http://schemas.microsoft.com/office/drawing/2014/main" id="{C12DF6DE-1D56-66A6-ED7B-1B8A9CD10656}"/>
                </a:ext>
              </a:extLst>
            </p:cNvPr>
            <p:cNvCxnSpPr>
              <a:cxnSpLocks noChangeShapeType="1"/>
              <a:stCxn id="3" idx="2"/>
              <a:endCxn id="5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AutoShape 60">
              <a:extLst>
                <a:ext uri="{FF2B5EF4-FFF2-40B4-BE49-F238E27FC236}">
                  <a16:creationId xmlns:a16="http://schemas.microsoft.com/office/drawing/2014/main" id="{4A456A40-8D9A-C4C4-1D77-205CA3ADA898}"/>
                </a:ext>
              </a:extLst>
            </p:cNvPr>
            <p:cNvCxnSpPr>
              <a:cxnSpLocks noChangeShapeType="1"/>
              <a:stCxn id="3" idx="2"/>
              <a:endCxn id="2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899" name="Line 61">
            <a:extLst>
              <a:ext uri="{FF2B5EF4-FFF2-40B4-BE49-F238E27FC236}">
                <a16:creationId xmlns:a16="http://schemas.microsoft.com/office/drawing/2014/main" id="{AD0A1817-57D1-5393-ADCF-A85273E077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10844" y="3733635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900" name="Line 62">
            <a:extLst>
              <a:ext uri="{FF2B5EF4-FFF2-40B4-BE49-F238E27FC236}">
                <a16:creationId xmlns:a16="http://schemas.microsoft.com/office/drawing/2014/main" id="{B0AFAB3B-A877-A9A2-787F-E5FBC3D8B6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0620" y="4236873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901" name="Line 63">
            <a:extLst>
              <a:ext uri="{FF2B5EF4-FFF2-40B4-BE49-F238E27FC236}">
                <a16:creationId xmlns:a16="http://schemas.microsoft.com/office/drawing/2014/main" id="{4568A82D-23CA-5108-B9FA-908D9790B8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0845" y="4227349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902" name="Line 64">
            <a:extLst>
              <a:ext uri="{FF2B5EF4-FFF2-40B4-BE49-F238E27FC236}">
                <a16:creationId xmlns:a16="http://schemas.microsoft.com/office/drawing/2014/main" id="{B7437116-D630-A9E8-9B19-92EA891056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5387" y="4721060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903" name="Line 65">
            <a:extLst>
              <a:ext uri="{FF2B5EF4-FFF2-40B4-BE49-F238E27FC236}">
                <a16:creationId xmlns:a16="http://schemas.microsoft.com/office/drawing/2014/main" id="{83BE947C-93CF-C9AD-5C5B-6886D48D03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5950" y="4738523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904" name="Line 66">
            <a:extLst>
              <a:ext uri="{FF2B5EF4-FFF2-40B4-BE49-F238E27FC236}">
                <a16:creationId xmlns:a16="http://schemas.microsoft.com/office/drawing/2014/main" id="{1E207460-8000-B1BB-E761-358724379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7669" y="4251161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905" name="Line 67">
            <a:extLst>
              <a:ext uri="{FF2B5EF4-FFF2-40B4-BE49-F238E27FC236}">
                <a16:creationId xmlns:a16="http://schemas.microsoft.com/office/drawing/2014/main" id="{5E8CC5C0-31BC-218C-DABE-384CEA233F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7750" y="4727411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906" name="Line 68">
            <a:extLst>
              <a:ext uri="{FF2B5EF4-FFF2-40B4-BE49-F238E27FC236}">
                <a16:creationId xmlns:a16="http://schemas.microsoft.com/office/drawing/2014/main" id="{475EE8FE-A550-44A2-4E5B-1BABB538E8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9309" y="5248116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907" name="Line 69">
            <a:extLst>
              <a:ext uri="{FF2B5EF4-FFF2-40B4-BE49-F238E27FC236}">
                <a16:creationId xmlns:a16="http://schemas.microsoft.com/office/drawing/2014/main" id="{29ACB5AA-3D22-0B8D-94D1-9C3554A0D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074" y="5792623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797908" name="Group 70">
            <a:extLst>
              <a:ext uri="{FF2B5EF4-FFF2-40B4-BE49-F238E27FC236}">
                <a16:creationId xmlns:a16="http://schemas.microsoft.com/office/drawing/2014/main" id="{A375A068-AEAD-537B-E458-8B0D3BEAD994}"/>
              </a:ext>
            </a:extLst>
          </p:cNvPr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797909" name="Group 71">
              <a:extLst>
                <a:ext uri="{FF2B5EF4-FFF2-40B4-BE49-F238E27FC236}">
                  <a16:creationId xmlns:a16="http://schemas.microsoft.com/office/drawing/2014/main" id="{C60F77CF-CF53-C710-6504-DFC7EA61A2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797911" name="AutoShape 72">
                <a:extLst>
                  <a:ext uri="{FF2B5EF4-FFF2-40B4-BE49-F238E27FC236}">
                    <a16:creationId xmlns:a16="http://schemas.microsoft.com/office/drawing/2014/main" id="{97A225A4-3A27-9219-3869-C1930395C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797912" name="AutoShape 73">
                <a:extLst>
                  <a:ext uri="{FF2B5EF4-FFF2-40B4-BE49-F238E27FC236}">
                    <a16:creationId xmlns:a16="http://schemas.microsoft.com/office/drawing/2014/main" id="{EBB1D431-AE98-24CD-FA14-C6E8FC6FF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797913" name="AutoShape 74">
                <a:extLst>
                  <a:ext uri="{FF2B5EF4-FFF2-40B4-BE49-F238E27FC236}">
                    <a16:creationId xmlns:a16="http://schemas.microsoft.com/office/drawing/2014/main" id="{EEF0E157-8C7D-2E33-AAE5-16AE8A95F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797914" name="AutoShape 75">
                <a:extLst>
                  <a:ext uri="{FF2B5EF4-FFF2-40B4-BE49-F238E27FC236}">
                    <a16:creationId xmlns:a16="http://schemas.microsoft.com/office/drawing/2014/main" id="{208021FC-30EF-CDCC-59DD-741EF5F90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797915" name="AutoShape 76">
                <a:extLst>
                  <a:ext uri="{FF2B5EF4-FFF2-40B4-BE49-F238E27FC236}">
                    <a16:creationId xmlns:a16="http://schemas.microsoft.com/office/drawing/2014/main" id="{E301DCA9-FC46-AB7C-23DF-755471676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797916" name="AutoShape 77">
                <a:extLst>
                  <a:ext uri="{FF2B5EF4-FFF2-40B4-BE49-F238E27FC236}">
                    <a16:creationId xmlns:a16="http://schemas.microsoft.com/office/drawing/2014/main" id="{91822CAB-C210-3FCE-821F-89768CB54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797917" name="AutoShape 78">
                <a:extLst>
                  <a:ext uri="{FF2B5EF4-FFF2-40B4-BE49-F238E27FC236}">
                    <a16:creationId xmlns:a16="http://schemas.microsoft.com/office/drawing/2014/main" id="{6E43577E-27B2-AD26-EF04-BC376C892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797918" name="AutoShape 79">
                <a:extLst>
                  <a:ext uri="{FF2B5EF4-FFF2-40B4-BE49-F238E27FC236}">
                    <a16:creationId xmlns:a16="http://schemas.microsoft.com/office/drawing/2014/main" id="{C4F3D052-0049-4A7E-D9F2-4915F4E71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797919" name="AutoShape 80">
                <a:extLst>
                  <a:ext uri="{FF2B5EF4-FFF2-40B4-BE49-F238E27FC236}">
                    <a16:creationId xmlns:a16="http://schemas.microsoft.com/office/drawing/2014/main" id="{99B89211-3236-D090-E95E-3ACD30C59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797920" name="AutoShape 81">
                <a:extLst>
                  <a:ext uri="{FF2B5EF4-FFF2-40B4-BE49-F238E27FC236}">
                    <a16:creationId xmlns:a16="http://schemas.microsoft.com/office/drawing/2014/main" id="{5CFE5199-ABCC-1CF8-AC7F-80C3C379A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797921" name="AutoShape 82">
                <a:extLst>
                  <a:ext uri="{FF2B5EF4-FFF2-40B4-BE49-F238E27FC236}">
                    <a16:creationId xmlns:a16="http://schemas.microsoft.com/office/drawing/2014/main" id="{17FFD33F-11D1-ED62-BA68-A3C72E53C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797922" name="AutoShape 83">
                <a:extLst>
                  <a:ext uri="{FF2B5EF4-FFF2-40B4-BE49-F238E27FC236}">
                    <a16:creationId xmlns:a16="http://schemas.microsoft.com/office/drawing/2014/main" id="{3927F3A8-A0F8-DAFB-C2C9-BD9051070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797923" name="AutoShape 84">
                <a:extLst>
                  <a:ext uri="{FF2B5EF4-FFF2-40B4-BE49-F238E27FC236}">
                    <a16:creationId xmlns:a16="http://schemas.microsoft.com/office/drawing/2014/main" id="{F0037781-854E-B811-D8E4-E39A94F1C42A}"/>
                  </a:ext>
                </a:extLst>
              </p:cNvPr>
              <p:cNvCxnSpPr>
                <a:cxnSpLocks noChangeShapeType="1"/>
                <a:stCxn id="797911" idx="5"/>
                <a:endCxn id="79791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24" name="AutoShape 85">
                <a:extLst>
                  <a:ext uri="{FF2B5EF4-FFF2-40B4-BE49-F238E27FC236}">
                    <a16:creationId xmlns:a16="http://schemas.microsoft.com/office/drawing/2014/main" id="{67C20E17-164D-2BAC-E4EC-5887288FDD4E}"/>
                  </a:ext>
                </a:extLst>
              </p:cNvPr>
              <p:cNvCxnSpPr>
                <a:cxnSpLocks noChangeShapeType="1"/>
                <a:stCxn id="797915" idx="5"/>
                <a:endCxn id="79791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25" name="AutoShape 86">
                <a:extLst>
                  <a:ext uri="{FF2B5EF4-FFF2-40B4-BE49-F238E27FC236}">
                    <a16:creationId xmlns:a16="http://schemas.microsoft.com/office/drawing/2014/main" id="{6323C88C-CD75-20E3-1F4C-25ED3BD9B552}"/>
                  </a:ext>
                </a:extLst>
              </p:cNvPr>
              <p:cNvCxnSpPr>
                <a:cxnSpLocks noChangeShapeType="1"/>
                <a:stCxn id="797919" idx="3"/>
                <a:endCxn id="79791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26" name="AutoShape 87">
                <a:extLst>
                  <a:ext uri="{FF2B5EF4-FFF2-40B4-BE49-F238E27FC236}">
                    <a16:creationId xmlns:a16="http://schemas.microsoft.com/office/drawing/2014/main" id="{6A2B3EC8-C9D2-0138-B9D1-BA5F495DFA21}"/>
                  </a:ext>
                </a:extLst>
              </p:cNvPr>
              <p:cNvCxnSpPr>
                <a:cxnSpLocks noChangeShapeType="1"/>
                <a:stCxn id="797919" idx="2"/>
                <a:endCxn id="79791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27" name="AutoShape 88">
                <a:extLst>
                  <a:ext uri="{FF2B5EF4-FFF2-40B4-BE49-F238E27FC236}">
                    <a16:creationId xmlns:a16="http://schemas.microsoft.com/office/drawing/2014/main" id="{E7D1B77C-3A6D-812A-0FAE-D561A87844A1}"/>
                  </a:ext>
                </a:extLst>
              </p:cNvPr>
              <p:cNvCxnSpPr>
                <a:cxnSpLocks noChangeShapeType="1"/>
                <a:stCxn id="797918" idx="4"/>
                <a:endCxn id="79791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28" name="AutoShape 89">
                <a:extLst>
                  <a:ext uri="{FF2B5EF4-FFF2-40B4-BE49-F238E27FC236}">
                    <a16:creationId xmlns:a16="http://schemas.microsoft.com/office/drawing/2014/main" id="{F094C788-6357-7259-3674-5FC87E305C9B}"/>
                  </a:ext>
                </a:extLst>
              </p:cNvPr>
              <p:cNvCxnSpPr>
                <a:cxnSpLocks noChangeShapeType="1"/>
                <a:stCxn id="797918" idx="5"/>
                <a:endCxn id="79792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29" name="AutoShape 90">
                <a:extLst>
                  <a:ext uri="{FF2B5EF4-FFF2-40B4-BE49-F238E27FC236}">
                    <a16:creationId xmlns:a16="http://schemas.microsoft.com/office/drawing/2014/main" id="{2CA3A2A3-4E3C-4C9C-83D0-BA6326CBFC4C}"/>
                  </a:ext>
                </a:extLst>
              </p:cNvPr>
              <p:cNvCxnSpPr>
                <a:cxnSpLocks noChangeShapeType="1"/>
                <a:stCxn id="797922" idx="0"/>
                <a:endCxn id="79792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30" name="AutoShape 91">
                <a:extLst>
                  <a:ext uri="{FF2B5EF4-FFF2-40B4-BE49-F238E27FC236}">
                    <a16:creationId xmlns:a16="http://schemas.microsoft.com/office/drawing/2014/main" id="{056B1711-3DC1-24F0-A403-23789CCE8E4C}"/>
                  </a:ext>
                </a:extLst>
              </p:cNvPr>
              <p:cNvCxnSpPr>
                <a:cxnSpLocks noChangeShapeType="1"/>
                <a:stCxn id="797921" idx="0"/>
                <a:endCxn id="79791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31" name="AutoShape 92">
                <a:extLst>
                  <a:ext uri="{FF2B5EF4-FFF2-40B4-BE49-F238E27FC236}">
                    <a16:creationId xmlns:a16="http://schemas.microsoft.com/office/drawing/2014/main" id="{103F5BC4-DD33-C35D-267D-1859707EC25A}"/>
                  </a:ext>
                </a:extLst>
              </p:cNvPr>
              <p:cNvCxnSpPr>
                <a:cxnSpLocks noChangeShapeType="1"/>
                <a:stCxn id="79791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32" name="AutoShape 93">
                <a:extLst>
                  <a:ext uri="{FF2B5EF4-FFF2-40B4-BE49-F238E27FC236}">
                    <a16:creationId xmlns:a16="http://schemas.microsoft.com/office/drawing/2014/main" id="{4623F0CA-D942-6739-CD13-1C39A37ABB1F}"/>
                  </a:ext>
                </a:extLst>
              </p:cNvPr>
              <p:cNvCxnSpPr>
                <a:cxnSpLocks noChangeShapeType="1"/>
                <a:stCxn id="797913" idx="1"/>
                <a:endCxn id="79791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33" name="AutoShape 94">
                <a:extLst>
                  <a:ext uri="{FF2B5EF4-FFF2-40B4-BE49-F238E27FC236}">
                    <a16:creationId xmlns:a16="http://schemas.microsoft.com/office/drawing/2014/main" id="{CEA00644-419A-144E-D235-C44FA3B48004}"/>
                  </a:ext>
                </a:extLst>
              </p:cNvPr>
              <p:cNvCxnSpPr>
                <a:cxnSpLocks noChangeShapeType="1"/>
                <a:endCxn id="79792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34" name="AutoShape 95">
                <a:extLst>
                  <a:ext uri="{FF2B5EF4-FFF2-40B4-BE49-F238E27FC236}">
                    <a16:creationId xmlns:a16="http://schemas.microsoft.com/office/drawing/2014/main" id="{F0BB5617-5D50-C4D6-1675-1E7AD0A95D55}"/>
                  </a:ext>
                </a:extLst>
              </p:cNvPr>
              <p:cNvCxnSpPr>
                <a:cxnSpLocks noChangeShapeType="1"/>
                <a:stCxn id="797917" idx="2"/>
                <a:endCxn id="79792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35" name="AutoShape 96">
                <a:extLst>
                  <a:ext uri="{FF2B5EF4-FFF2-40B4-BE49-F238E27FC236}">
                    <a16:creationId xmlns:a16="http://schemas.microsoft.com/office/drawing/2014/main" id="{17009A7E-D22F-215F-6C9D-1981F3E95824}"/>
                  </a:ext>
                </a:extLst>
              </p:cNvPr>
              <p:cNvCxnSpPr>
                <a:cxnSpLocks noChangeShapeType="1"/>
                <a:stCxn id="797913" idx="7"/>
                <a:endCxn id="79791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36" name="AutoShape 97">
                <a:extLst>
                  <a:ext uri="{FF2B5EF4-FFF2-40B4-BE49-F238E27FC236}">
                    <a16:creationId xmlns:a16="http://schemas.microsoft.com/office/drawing/2014/main" id="{7E56A323-5937-484D-00D8-8CC2D6BCDD18}"/>
                  </a:ext>
                </a:extLst>
              </p:cNvPr>
              <p:cNvCxnSpPr>
                <a:cxnSpLocks noChangeShapeType="1"/>
                <a:stCxn id="797913" idx="6"/>
                <a:endCxn id="79791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37" name="AutoShape 98">
                <a:extLst>
                  <a:ext uri="{FF2B5EF4-FFF2-40B4-BE49-F238E27FC236}">
                    <a16:creationId xmlns:a16="http://schemas.microsoft.com/office/drawing/2014/main" id="{353E2C97-7829-A13B-E5BA-F52EABB0AC3E}"/>
                  </a:ext>
                </a:extLst>
              </p:cNvPr>
              <p:cNvCxnSpPr>
                <a:cxnSpLocks noChangeShapeType="1"/>
                <a:stCxn id="797921" idx="1"/>
                <a:endCxn id="79791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7938" name="AutoShape 99">
                <a:extLst>
                  <a:ext uri="{FF2B5EF4-FFF2-40B4-BE49-F238E27FC236}">
                    <a16:creationId xmlns:a16="http://schemas.microsoft.com/office/drawing/2014/main" id="{FD1BD4C0-AB54-3F7A-4B86-A7C5F4C3087A}"/>
                  </a:ext>
                </a:extLst>
              </p:cNvPr>
              <p:cNvCxnSpPr>
                <a:cxnSpLocks noChangeShapeType="1"/>
                <a:stCxn id="797911" idx="6"/>
                <a:endCxn id="79791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97910" name="AutoShape 100">
              <a:extLst>
                <a:ext uri="{FF2B5EF4-FFF2-40B4-BE49-F238E27FC236}">
                  <a16:creationId xmlns:a16="http://schemas.microsoft.com/office/drawing/2014/main" id="{3E3313A3-9625-E989-FC9B-DCEA42A944DF}"/>
                </a:ext>
              </a:extLst>
            </p:cNvPr>
            <p:cNvCxnSpPr>
              <a:cxnSpLocks noChangeShapeType="1"/>
              <a:stCxn id="797916" idx="6"/>
              <a:endCxn id="79792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939" name="AutoShape 101">
            <a:extLst>
              <a:ext uri="{FF2B5EF4-FFF2-40B4-BE49-F238E27FC236}">
                <a16:creationId xmlns:a16="http://schemas.microsoft.com/office/drawing/2014/main" id="{9EECB264-9B15-6414-7164-30F8956ED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97940" name="Group 102">
            <a:extLst>
              <a:ext uri="{FF2B5EF4-FFF2-40B4-BE49-F238E27FC236}">
                <a16:creationId xmlns:a16="http://schemas.microsoft.com/office/drawing/2014/main" id="{17E7B895-173E-0989-6A63-9039A207A67F}"/>
              </a:ext>
            </a:extLst>
          </p:cNvPr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797941" name="AutoShape 103">
              <a:extLst>
                <a:ext uri="{FF2B5EF4-FFF2-40B4-BE49-F238E27FC236}">
                  <a16:creationId xmlns:a16="http://schemas.microsoft.com/office/drawing/2014/main" id="{2616C56C-87A5-364E-E0FF-71E75C6D9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797942" name="AutoShape 104">
              <a:extLst>
                <a:ext uri="{FF2B5EF4-FFF2-40B4-BE49-F238E27FC236}">
                  <a16:creationId xmlns:a16="http://schemas.microsoft.com/office/drawing/2014/main" id="{C6D06CE2-98CA-24E5-EA70-C25D69E8A153}"/>
                </a:ext>
              </a:extLst>
            </p:cNvPr>
            <p:cNvCxnSpPr>
              <a:cxnSpLocks noChangeShapeType="1"/>
              <a:stCxn id="797944" idx="5"/>
              <a:endCxn id="797941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97943" name="Group 105">
            <a:extLst>
              <a:ext uri="{FF2B5EF4-FFF2-40B4-BE49-F238E27FC236}">
                <a16:creationId xmlns:a16="http://schemas.microsoft.com/office/drawing/2014/main" id="{2B3D952A-339F-E4EB-F768-CF6E68ACEEFC}"/>
              </a:ext>
            </a:extLst>
          </p:cNvPr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797944" name="AutoShape 106">
              <a:extLst>
                <a:ext uri="{FF2B5EF4-FFF2-40B4-BE49-F238E27FC236}">
                  <a16:creationId xmlns:a16="http://schemas.microsoft.com/office/drawing/2014/main" id="{5A1F3B0D-9D9D-6970-1F67-E6E680B5E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797945" name="AutoShape 107">
              <a:extLst>
                <a:ext uri="{FF2B5EF4-FFF2-40B4-BE49-F238E27FC236}">
                  <a16:creationId xmlns:a16="http://schemas.microsoft.com/office/drawing/2014/main" id="{F0ACDF85-BDB3-6586-995B-1E65DCBB2465}"/>
                </a:ext>
              </a:extLst>
            </p:cNvPr>
            <p:cNvCxnSpPr>
              <a:cxnSpLocks noChangeShapeType="1"/>
              <a:stCxn id="797947" idx="2"/>
              <a:endCxn id="797944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97946" name="Group 108">
            <a:extLst>
              <a:ext uri="{FF2B5EF4-FFF2-40B4-BE49-F238E27FC236}">
                <a16:creationId xmlns:a16="http://schemas.microsoft.com/office/drawing/2014/main" id="{8141EE6B-EE30-D33D-CEFF-9CA3C7BE484B}"/>
              </a:ext>
            </a:extLst>
          </p:cNvPr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797947" name="AutoShape 109">
              <a:extLst>
                <a:ext uri="{FF2B5EF4-FFF2-40B4-BE49-F238E27FC236}">
                  <a16:creationId xmlns:a16="http://schemas.microsoft.com/office/drawing/2014/main" id="{3583EE3B-A1A1-5CA1-72C8-13CAD0EB1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797948" name="AutoShape 110">
              <a:extLst>
                <a:ext uri="{FF2B5EF4-FFF2-40B4-BE49-F238E27FC236}">
                  <a16:creationId xmlns:a16="http://schemas.microsoft.com/office/drawing/2014/main" id="{AD33D842-9451-41FB-86BC-632FF293E8BC}"/>
                </a:ext>
              </a:extLst>
            </p:cNvPr>
            <p:cNvCxnSpPr>
              <a:cxnSpLocks noChangeShapeType="1"/>
              <a:stCxn id="19476" idx="4"/>
              <a:endCxn id="797947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97949" name="Group 111">
            <a:extLst>
              <a:ext uri="{FF2B5EF4-FFF2-40B4-BE49-F238E27FC236}">
                <a16:creationId xmlns:a16="http://schemas.microsoft.com/office/drawing/2014/main" id="{0FA99B00-D4A9-147C-5551-74F955CED456}"/>
              </a:ext>
            </a:extLst>
          </p:cNvPr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797950" name="AutoShape 112">
              <a:extLst>
                <a:ext uri="{FF2B5EF4-FFF2-40B4-BE49-F238E27FC236}">
                  <a16:creationId xmlns:a16="http://schemas.microsoft.com/office/drawing/2014/main" id="{D8B30FB6-8314-7ABE-C9A2-ECB1205B4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797951" name="AutoShape 113">
              <a:extLst>
                <a:ext uri="{FF2B5EF4-FFF2-40B4-BE49-F238E27FC236}">
                  <a16:creationId xmlns:a16="http://schemas.microsoft.com/office/drawing/2014/main" id="{2208C9B4-DE8D-2CB8-317B-2156EA89502D}"/>
                </a:ext>
              </a:extLst>
            </p:cNvPr>
            <p:cNvCxnSpPr>
              <a:cxnSpLocks noChangeShapeType="1"/>
              <a:stCxn id="19478" idx="0"/>
              <a:endCxn id="797950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9456" name="Group 114">
            <a:extLst>
              <a:ext uri="{FF2B5EF4-FFF2-40B4-BE49-F238E27FC236}">
                <a16:creationId xmlns:a16="http://schemas.microsoft.com/office/drawing/2014/main" id="{E076C88E-B568-AE86-78F3-72BAFAA13145}"/>
              </a:ext>
            </a:extLst>
          </p:cNvPr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457" name="AutoShape 115">
              <a:extLst>
                <a:ext uri="{FF2B5EF4-FFF2-40B4-BE49-F238E27FC236}">
                  <a16:creationId xmlns:a16="http://schemas.microsoft.com/office/drawing/2014/main" id="{41609F9F-5ABE-9E22-220B-0EADEFDF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460" name="AutoShape 116">
              <a:extLst>
                <a:ext uri="{FF2B5EF4-FFF2-40B4-BE49-F238E27FC236}">
                  <a16:creationId xmlns:a16="http://schemas.microsoft.com/office/drawing/2014/main" id="{7432217E-C2C4-53CE-6016-3B6253FAB22C}"/>
                </a:ext>
              </a:extLst>
            </p:cNvPr>
            <p:cNvCxnSpPr>
              <a:cxnSpLocks noChangeShapeType="1"/>
              <a:stCxn id="797950" idx="0"/>
              <a:endCxn id="19457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9461" name="Group 117">
            <a:extLst>
              <a:ext uri="{FF2B5EF4-FFF2-40B4-BE49-F238E27FC236}">
                <a16:creationId xmlns:a16="http://schemas.microsoft.com/office/drawing/2014/main" id="{CB2522F8-5C91-413E-D803-A705FD6F8DCF}"/>
              </a:ext>
            </a:extLst>
          </p:cNvPr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462" name="AutoShape 118">
              <a:extLst>
                <a:ext uri="{FF2B5EF4-FFF2-40B4-BE49-F238E27FC236}">
                  <a16:creationId xmlns:a16="http://schemas.microsoft.com/office/drawing/2014/main" id="{90EA30C0-3B6D-C036-6EE6-69838C435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463" name="AutoShape 119">
              <a:extLst>
                <a:ext uri="{FF2B5EF4-FFF2-40B4-BE49-F238E27FC236}">
                  <a16:creationId xmlns:a16="http://schemas.microsoft.com/office/drawing/2014/main" id="{FB42645C-8633-5FBF-D077-A7EBB4219A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9464" name="Group 120">
            <a:extLst>
              <a:ext uri="{FF2B5EF4-FFF2-40B4-BE49-F238E27FC236}">
                <a16:creationId xmlns:a16="http://schemas.microsoft.com/office/drawing/2014/main" id="{FE8787E5-3CB3-D645-297B-2B8F0CC0A96B}"/>
              </a:ext>
            </a:extLst>
          </p:cNvPr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465" name="AutoShape 121">
              <a:extLst>
                <a:ext uri="{FF2B5EF4-FFF2-40B4-BE49-F238E27FC236}">
                  <a16:creationId xmlns:a16="http://schemas.microsoft.com/office/drawing/2014/main" id="{979E680B-C2C2-8F21-AF2E-7EDBBAFD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466" name="AutoShape 122">
              <a:extLst>
                <a:ext uri="{FF2B5EF4-FFF2-40B4-BE49-F238E27FC236}">
                  <a16:creationId xmlns:a16="http://schemas.microsoft.com/office/drawing/2014/main" id="{722CFE1C-ADF1-2451-29E2-8627EF96A3BC}"/>
                </a:ext>
              </a:extLst>
            </p:cNvPr>
            <p:cNvCxnSpPr>
              <a:cxnSpLocks noChangeShapeType="1"/>
              <a:stCxn id="797913" idx="1"/>
              <a:endCxn id="19465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9467" name="Group 123">
            <a:extLst>
              <a:ext uri="{FF2B5EF4-FFF2-40B4-BE49-F238E27FC236}">
                <a16:creationId xmlns:a16="http://schemas.microsoft.com/office/drawing/2014/main" id="{7520224C-1407-B542-1332-F20C9E608D67}"/>
              </a:ext>
            </a:extLst>
          </p:cNvPr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468" name="AutoShape 124">
              <a:extLst>
                <a:ext uri="{FF2B5EF4-FFF2-40B4-BE49-F238E27FC236}">
                  <a16:creationId xmlns:a16="http://schemas.microsoft.com/office/drawing/2014/main" id="{DE59AEED-C360-BF32-9C35-E2439FFEE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471" name="AutoShape 125">
              <a:extLst>
                <a:ext uri="{FF2B5EF4-FFF2-40B4-BE49-F238E27FC236}">
                  <a16:creationId xmlns:a16="http://schemas.microsoft.com/office/drawing/2014/main" id="{F1ECE59A-F5E3-34ED-7E4F-4DEF8F965283}"/>
                </a:ext>
              </a:extLst>
            </p:cNvPr>
            <p:cNvCxnSpPr>
              <a:cxnSpLocks noChangeShapeType="1"/>
              <a:endCxn id="1946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9472" name="Group 126">
            <a:extLst>
              <a:ext uri="{FF2B5EF4-FFF2-40B4-BE49-F238E27FC236}">
                <a16:creationId xmlns:a16="http://schemas.microsoft.com/office/drawing/2014/main" id="{5461FCE5-4CF6-8C0D-D28E-EDC164A7F6A1}"/>
              </a:ext>
            </a:extLst>
          </p:cNvPr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473" name="AutoShape 127">
              <a:extLst>
                <a:ext uri="{FF2B5EF4-FFF2-40B4-BE49-F238E27FC236}">
                  <a16:creationId xmlns:a16="http://schemas.microsoft.com/office/drawing/2014/main" id="{A03CD1C6-EA49-017B-0A58-F9C882510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474" name="AutoShape 128">
              <a:extLst>
                <a:ext uri="{FF2B5EF4-FFF2-40B4-BE49-F238E27FC236}">
                  <a16:creationId xmlns:a16="http://schemas.microsoft.com/office/drawing/2014/main" id="{C163205B-C4B9-5B93-D92A-609125B850A7}"/>
                </a:ext>
              </a:extLst>
            </p:cNvPr>
            <p:cNvCxnSpPr>
              <a:cxnSpLocks noChangeShapeType="1"/>
              <a:stCxn id="19462" idx="7"/>
              <a:endCxn id="19473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9475" name="Group 129">
            <a:extLst>
              <a:ext uri="{FF2B5EF4-FFF2-40B4-BE49-F238E27FC236}">
                <a16:creationId xmlns:a16="http://schemas.microsoft.com/office/drawing/2014/main" id="{2BD2B0EF-3B27-BCFE-A3A7-B2811F013958}"/>
              </a:ext>
            </a:extLst>
          </p:cNvPr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476" name="AutoShape 130">
              <a:extLst>
                <a:ext uri="{FF2B5EF4-FFF2-40B4-BE49-F238E27FC236}">
                  <a16:creationId xmlns:a16="http://schemas.microsoft.com/office/drawing/2014/main" id="{61767A4E-D1D8-54DE-463E-94FA3D1A0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477" name="AutoShape 131">
              <a:extLst>
                <a:ext uri="{FF2B5EF4-FFF2-40B4-BE49-F238E27FC236}">
                  <a16:creationId xmlns:a16="http://schemas.microsoft.com/office/drawing/2014/main" id="{41AB4942-5DDE-4B73-4744-97BFE5E30DBE}"/>
                </a:ext>
              </a:extLst>
            </p:cNvPr>
            <p:cNvCxnSpPr>
              <a:cxnSpLocks noChangeShapeType="1"/>
              <a:stCxn id="19462" idx="6"/>
              <a:endCxn id="19476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8" name="AutoShape 132">
            <a:extLst>
              <a:ext uri="{FF2B5EF4-FFF2-40B4-BE49-F238E27FC236}">
                <a16:creationId xmlns:a16="http://schemas.microsoft.com/office/drawing/2014/main" id="{79F9027A-C62C-92BA-5CD9-9136AE2C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19479" name="AutoShape 133">
            <a:extLst>
              <a:ext uri="{FF2B5EF4-FFF2-40B4-BE49-F238E27FC236}">
                <a16:creationId xmlns:a16="http://schemas.microsoft.com/office/drawing/2014/main" id="{F603335B-F2D6-19BB-36D2-138D2E22565E}"/>
              </a:ext>
            </a:extLst>
          </p:cNvPr>
          <p:cNvCxnSpPr>
            <a:cxnSpLocks noChangeShapeType="1"/>
            <a:stCxn id="19476" idx="5"/>
            <a:endCxn id="1947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9480" name="Group 134">
            <a:extLst>
              <a:ext uri="{FF2B5EF4-FFF2-40B4-BE49-F238E27FC236}">
                <a16:creationId xmlns:a16="http://schemas.microsoft.com/office/drawing/2014/main" id="{BDD08B37-4F07-2432-7598-2A8C63EA9302}"/>
              </a:ext>
            </a:extLst>
          </p:cNvPr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481" name="AutoShape 135">
              <a:extLst>
                <a:ext uri="{FF2B5EF4-FFF2-40B4-BE49-F238E27FC236}">
                  <a16:creationId xmlns:a16="http://schemas.microsoft.com/office/drawing/2014/main" id="{17B27FD1-112F-7DE5-73A7-FC501B82BF15}"/>
                </a:ext>
              </a:extLst>
            </p:cNvPr>
            <p:cNvCxnSpPr>
              <a:cxnSpLocks noChangeShapeType="1"/>
              <a:stCxn id="19473" idx="2"/>
              <a:endCxn id="19482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482" name="AutoShape 136">
              <a:extLst>
                <a:ext uri="{FF2B5EF4-FFF2-40B4-BE49-F238E27FC236}">
                  <a16:creationId xmlns:a16="http://schemas.microsoft.com/office/drawing/2014/main" id="{EF50732D-60A2-32CB-DBE1-A095D7452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9483" name="Group 137">
            <a:extLst>
              <a:ext uri="{FF2B5EF4-FFF2-40B4-BE49-F238E27FC236}">
                <a16:creationId xmlns:a16="http://schemas.microsoft.com/office/drawing/2014/main" id="{C877078D-DB3A-61B2-A2FB-700ADE997383}"/>
              </a:ext>
            </a:extLst>
          </p:cNvPr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484" name="AutoShape 138">
              <a:extLst>
                <a:ext uri="{FF2B5EF4-FFF2-40B4-BE49-F238E27FC236}">
                  <a16:creationId xmlns:a16="http://schemas.microsoft.com/office/drawing/2014/main" id="{ACC13AAE-40AE-19EE-F001-1F25E979A7EA}"/>
                </a:ext>
              </a:extLst>
            </p:cNvPr>
            <p:cNvCxnSpPr>
              <a:cxnSpLocks noChangeShapeType="1"/>
              <a:stCxn id="797950" idx="1"/>
              <a:endCxn id="19473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486" name="AutoShape 139">
              <a:extLst>
                <a:ext uri="{FF2B5EF4-FFF2-40B4-BE49-F238E27FC236}">
                  <a16:creationId xmlns:a16="http://schemas.microsoft.com/office/drawing/2014/main" id="{005D4682-4282-0B3F-C00F-000488C1B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7" name="Line 140">
            <a:extLst>
              <a:ext uri="{FF2B5EF4-FFF2-40B4-BE49-F238E27FC236}">
                <a16:creationId xmlns:a16="http://schemas.microsoft.com/office/drawing/2014/main" id="{747ECF9C-63E7-DE4F-01C7-180FB73A4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" y="3371851"/>
            <a:ext cx="9143997" cy="6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488" name="Oval 141">
            <a:extLst>
              <a:ext uri="{FF2B5EF4-FFF2-40B4-BE49-F238E27FC236}">
                <a16:creationId xmlns:a16="http://schemas.microsoft.com/office/drawing/2014/main" id="{88BE8FBA-96C1-7BF1-0CE8-4D97072E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5899" y="347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89" name="Oval 142">
            <a:extLst>
              <a:ext uri="{FF2B5EF4-FFF2-40B4-BE49-F238E27FC236}">
                <a16:creationId xmlns:a16="http://schemas.microsoft.com/office/drawing/2014/main" id="{9C632E06-635F-5B42-273F-0FAAC8B1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483" y="3967002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0" name="Oval 143">
            <a:extLst>
              <a:ext uri="{FF2B5EF4-FFF2-40B4-BE49-F238E27FC236}">
                <a16:creationId xmlns:a16="http://schemas.microsoft.com/office/drawing/2014/main" id="{E52B4DBC-03FA-A804-0082-F985B9FBB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925" y="4446428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1" name="Oval 144">
            <a:extLst>
              <a:ext uri="{FF2B5EF4-FFF2-40B4-BE49-F238E27FC236}">
                <a16:creationId xmlns:a16="http://schemas.microsoft.com/office/drawing/2014/main" id="{284F6534-5568-BC68-8C41-2B6626D9A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007" y="4446428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2" name="Oval 145">
            <a:extLst>
              <a:ext uri="{FF2B5EF4-FFF2-40B4-BE49-F238E27FC236}">
                <a16:creationId xmlns:a16="http://schemas.microsoft.com/office/drawing/2014/main" id="{4798715F-33BD-8582-398B-B8006D88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749" y="4428960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3" name="Oval 146">
            <a:extLst>
              <a:ext uri="{FF2B5EF4-FFF2-40B4-BE49-F238E27FC236}">
                <a16:creationId xmlns:a16="http://schemas.microsoft.com/office/drawing/2014/main" id="{C7E8F584-D082-12FD-C116-576F61EE7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332" y="50020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4" name="Oval 147">
            <a:extLst>
              <a:ext uri="{FF2B5EF4-FFF2-40B4-BE49-F238E27FC236}">
                <a16:creationId xmlns:a16="http://schemas.microsoft.com/office/drawing/2014/main" id="{B38D2895-3170-FA5E-3680-36BB8378F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483" y="499411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5" name="Oval 148">
            <a:extLst>
              <a:ext uri="{FF2B5EF4-FFF2-40B4-BE49-F238E27FC236}">
                <a16:creationId xmlns:a16="http://schemas.microsoft.com/office/drawing/2014/main" id="{C73D41FA-E399-3CC4-E096-72BF10495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383" y="4976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6" name="Oval 149">
            <a:extLst>
              <a:ext uri="{FF2B5EF4-FFF2-40B4-BE49-F238E27FC236}">
                <a16:creationId xmlns:a16="http://schemas.microsoft.com/office/drawing/2014/main" id="{4CCA1F9B-0880-7C82-ADBD-2C0DD8D1F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657" y="4967128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7" name="Oval 150">
            <a:extLst>
              <a:ext uri="{FF2B5EF4-FFF2-40B4-BE49-F238E27FC236}">
                <a16:creationId xmlns:a16="http://schemas.microsoft.com/office/drawing/2014/main" id="{E159B6AF-1347-0136-E239-4EDAEC1BB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257" y="550528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8" name="Oval 151">
            <a:extLst>
              <a:ext uri="{FF2B5EF4-FFF2-40B4-BE49-F238E27FC236}">
                <a16:creationId xmlns:a16="http://schemas.microsoft.com/office/drawing/2014/main" id="{160A1821-ECD1-CF81-3BD0-4E263DE8D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7757" y="5513228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99" name="Oval 152">
            <a:extLst>
              <a:ext uri="{FF2B5EF4-FFF2-40B4-BE49-F238E27FC236}">
                <a16:creationId xmlns:a16="http://schemas.microsoft.com/office/drawing/2014/main" id="{5681CCFF-12B8-7551-CFDB-8E355BEEB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725" y="60101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00" name="Oval 153">
            <a:extLst>
              <a:ext uri="{FF2B5EF4-FFF2-40B4-BE49-F238E27FC236}">
                <a16:creationId xmlns:a16="http://schemas.microsoft.com/office/drawing/2014/main" id="{9FB66656-9692-6326-50B2-97C20C5FA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132" y="551481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01" name="Oval 154">
            <a:extLst>
              <a:ext uri="{FF2B5EF4-FFF2-40B4-BE49-F238E27FC236}">
                <a16:creationId xmlns:a16="http://schemas.microsoft.com/office/drawing/2014/main" id="{A453B363-6BE2-E1D5-1FF8-3DA4EC50A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474" y="6002177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02" name="Oval 155">
            <a:extLst>
              <a:ext uri="{FF2B5EF4-FFF2-40B4-BE49-F238E27FC236}">
                <a16:creationId xmlns:a16="http://schemas.microsoft.com/office/drawing/2014/main" id="{D2AB05C1-2AF9-EE39-C682-AF075CA8E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074" y="6029160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03" name="Oval 156">
            <a:extLst>
              <a:ext uri="{FF2B5EF4-FFF2-40B4-BE49-F238E27FC236}">
                <a16:creationId xmlns:a16="http://schemas.microsoft.com/office/drawing/2014/main" id="{703D1019-58A5-74ED-8E17-370D49CB5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49" y="6472077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04" name="Line 157">
            <a:extLst>
              <a:ext uri="{FF2B5EF4-FFF2-40B4-BE49-F238E27FC236}">
                <a16:creationId xmlns:a16="http://schemas.microsoft.com/office/drawing/2014/main" id="{7E87388C-10AF-0EB3-6706-B86689241A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99857" y="4729002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5" name="Line 158">
            <a:extLst>
              <a:ext uri="{FF2B5EF4-FFF2-40B4-BE49-F238E27FC236}">
                <a16:creationId xmlns:a16="http://schemas.microsoft.com/office/drawing/2014/main" id="{9975C94B-3398-2AD3-D5CB-08889B3AFD1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14097" y="5249702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6" name="Line 159">
            <a:extLst>
              <a:ext uri="{FF2B5EF4-FFF2-40B4-BE49-F238E27FC236}">
                <a16:creationId xmlns:a16="http://schemas.microsoft.com/office/drawing/2014/main" id="{73D6F5F4-5674-6E0D-EFBD-466796E141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14187" y="5248112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7" name="Line 160">
            <a:extLst>
              <a:ext uri="{FF2B5EF4-FFF2-40B4-BE49-F238E27FC236}">
                <a16:creationId xmlns:a16="http://schemas.microsoft.com/office/drawing/2014/main" id="{059DC803-9B38-7CE9-50E2-925BB0ECFC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04657" y="5786273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9" name="Line 161">
            <a:extLst>
              <a:ext uri="{FF2B5EF4-FFF2-40B4-BE49-F238E27FC236}">
                <a16:creationId xmlns:a16="http://schemas.microsoft.com/office/drawing/2014/main" id="{AB06B1A3-8035-B915-2350-51A72FE1B7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3520" y="5787860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10" name="Line 162">
            <a:extLst>
              <a:ext uri="{FF2B5EF4-FFF2-40B4-BE49-F238E27FC236}">
                <a16:creationId xmlns:a16="http://schemas.microsoft.com/office/drawing/2014/main" id="{FAAB02C7-7707-3569-1DC6-EC3D71BCA5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6062" y="6275226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11" name="Oval 163">
            <a:extLst>
              <a:ext uri="{FF2B5EF4-FFF2-40B4-BE49-F238E27FC236}">
                <a16:creationId xmlns:a16="http://schemas.microsoft.com/office/drawing/2014/main" id="{CD6D08E4-9AB1-DBF2-1CF1-B82AE97CB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481" y="3474877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12" name="Oval 164">
            <a:extLst>
              <a:ext uri="{FF2B5EF4-FFF2-40B4-BE49-F238E27FC236}">
                <a16:creationId xmlns:a16="http://schemas.microsoft.com/office/drawing/2014/main" id="{291C88E7-AF8D-3067-21F8-65CB78542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074" y="3968585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13" name="Oval 165">
            <a:extLst>
              <a:ext uri="{FF2B5EF4-FFF2-40B4-BE49-F238E27FC236}">
                <a16:creationId xmlns:a16="http://schemas.microsoft.com/office/drawing/2014/main" id="{6E7F3E34-A9EB-C4A0-C8BD-F5FAF29ED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074" y="39019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14" name="Oval 166">
            <a:extLst>
              <a:ext uri="{FF2B5EF4-FFF2-40B4-BE49-F238E27FC236}">
                <a16:creationId xmlns:a16="http://schemas.microsoft.com/office/drawing/2014/main" id="{1B7B4816-74C7-2DCD-C0DF-A62273EB1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732" y="39177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15" name="Oval 167">
            <a:extLst>
              <a:ext uri="{FF2B5EF4-FFF2-40B4-BE49-F238E27FC236}">
                <a16:creationId xmlns:a16="http://schemas.microsoft.com/office/drawing/2014/main" id="{0AE02196-D11C-04C7-DCFF-D2117B57A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507" y="4448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16" name="Oval 168">
            <a:extLst>
              <a:ext uri="{FF2B5EF4-FFF2-40B4-BE49-F238E27FC236}">
                <a16:creationId xmlns:a16="http://schemas.microsoft.com/office/drawing/2014/main" id="{9078097C-3DC6-2F84-4EAA-D19E2035A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2600" y="44480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17" name="Oval 169">
            <a:extLst>
              <a:ext uri="{FF2B5EF4-FFF2-40B4-BE49-F238E27FC236}">
                <a16:creationId xmlns:a16="http://schemas.microsoft.com/office/drawing/2014/main" id="{44EA41C2-E233-0117-9E63-2416D427B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332" y="4430553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18" name="Oval 170">
            <a:extLst>
              <a:ext uri="{FF2B5EF4-FFF2-40B4-BE49-F238E27FC236}">
                <a16:creationId xmlns:a16="http://schemas.microsoft.com/office/drawing/2014/main" id="{4F299FD7-E9F8-367F-D33B-321E9A928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925" y="5003635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19" name="Oval 171">
            <a:extLst>
              <a:ext uri="{FF2B5EF4-FFF2-40B4-BE49-F238E27FC236}">
                <a16:creationId xmlns:a16="http://schemas.microsoft.com/office/drawing/2014/main" id="{BF50EA70-A329-7A82-E537-3AE5F4A93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074" y="4987760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696" name="Oval 172">
            <a:extLst>
              <a:ext uri="{FF2B5EF4-FFF2-40B4-BE49-F238E27FC236}">
                <a16:creationId xmlns:a16="http://schemas.microsoft.com/office/drawing/2014/main" id="{E3F56EF3-0F11-E2F2-6556-FC2398890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2974" y="4978235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697" name="Oval 173">
            <a:extLst>
              <a:ext uri="{FF2B5EF4-FFF2-40B4-BE49-F238E27FC236}">
                <a16:creationId xmlns:a16="http://schemas.microsoft.com/office/drawing/2014/main" id="{D457D95A-57AB-0A77-6EAB-300042D54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249" y="49687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698" name="Oval 174">
            <a:extLst>
              <a:ext uri="{FF2B5EF4-FFF2-40B4-BE49-F238E27FC236}">
                <a16:creationId xmlns:a16="http://schemas.microsoft.com/office/drawing/2014/main" id="{E0F80B83-F706-929B-9475-5784FBFEC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849" y="5506877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699" name="Oval 175">
            <a:extLst>
              <a:ext uri="{FF2B5EF4-FFF2-40B4-BE49-F238E27FC236}">
                <a16:creationId xmlns:a16="http://schemas.microsoft.com/office/drawing/2014/main" id="{8D627F8F-289E-796B-8273-091601DD8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349" y="55148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0" name="Oval 176">
            <a:extLst>
              <a:ext uri="{FF2B5EF4-FFF2-40B4-BE49-F238E27FC236}">
                <a16:creationId xmlns:a16="http://schemas.microsoft.com/office/drawing/2014/main" id="{467252B4-D095-6DA9-89BE-0AFDC9D79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249" y="601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1" name="Oval 177">
            <a:extLst>
              <a:ext uri="{FF2B5EF4-FFF2-40B4-BE49-F238E27FC236}">
                <a16:creationId xmlns:a16="http://schemas.microsoft.com/office/drawing/2014/main" id="{C8859EC5-115A-C599-ED47-0212015D9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725" y="55164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2" name="Oval 178">
            <a:extLst>
              <a:ext uri="{FF2B5EF4-FFF2-40B4-BE49-F238E27FC236}">
                <a16:creationId xmlns:a16="http://schemas.microsoft.com/office/drawing/2014/main" id="{0586E134-9BD7-AC8B-1917-5D72AF9CF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057" y="6003760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3" name="Oval 179">
            <a:extLst>
              <a:ext uri="{FF2B5EF4-FFF2-40B4-BE49-F238E27FC236}">
                <a16:creationId xmlns:a16="http://schemas.microsoft.com/office/drawing/2014/main" id="{B4605ABF-6A9E-D576-144D-0C677D1F3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657" y="6030753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4" name="Oval 180">
            <a:extLst>
              <a:ext uri="{FF2B5EF4-FFF2-40B4-BE49-F238E27FC236}">
                <a16:creationId xmlns:a16="http://schemas.microsoft.com/office/drawing/2014/main" id="{2084BABF-0268-BCBC-ACCB-DFC6D7795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932" y="6473660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5" name="Oval 181">
            <a:extLst>
              <a:ext uri="{FF2B5EF4-FFF2-40B4-BE49-F238E27FC236}">
                <a16:creationId xmlns:a16="http://schemas.microsoft.com/office/drawing/2014/main" id="{E273AE6B-EB47-6B52-4147-3F82FCB6C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925" y="4995702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6" name="Oval 182">
            <a:extLst>
              <a:ext uri="{FF2B5EF4-FFF2-40B4-BE49-F238E27FC236}">
                <a16:creationId xmlns:a16="http://schemas.microsoft.com/office/drawing/2014/main" id="{45FEBE15-F98F-8B05-BA37-292325D4A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507" y="4440077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7" name="Oval 183">
            <a:extLst>
              <a:ext uri="{FF2B5EF4-FFF2-40B4-BE49-F238E27FC236}">
                <a16:creationId xmlns:a16="http://schemas.microsoft.com/office/drawing/2014/main" id="{73BDA635-CF78-50B6-8E50-08BCDBF11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074" y="4987760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8" name="Oval 184">
            <a:extLst>
              <a:ext uri="{FF2B5EF4-FFF2-40B4-BE49-F238E27FC236}">
                <a16:creationId xmlns:a16="http://schemas.microsoft.com/office/drawing/2014/main" id="{3EDD3361-AB34-C37A-ABDD-F21BB0E10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2600" y="4440077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09" name="Oval 185">
            <a:extLst>
              <a:ext uri="{FF2B5EF4-FFF2-40B4-BE49-F238E27FC236}">
                <a16:creationId xmlns:a16="http://schemas.microsoft.com/office/drawing/2014/main" id="{8BF05CFF-DADB-7AC8-B418-E0FC5F4DF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849" y="5498935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10" name="Oval 186">
            <a:extLst>
              <a:ext uri="{FF2B5EF4-FFF2-40B4-BE49-F238E27FC236}">
                <a16:creationId xmlns:a16="http://schemas.microsoft.com/office/drawing/2014/main" id="{AAC44F1E-F9EB-C280-4B73-B3BFBC15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307" y="6003760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797711" name="Group 187">
            <a:extLst>
              <a:ext uri="{FF2B5EF4-FFF2-40B4-BE49-F238E27FC236}">
                <a16:creationId xmlns:a16="http://schemas.microsoft.com/office/drawing/2014/main" id="{30AB70C6-F6CD-0026-6017-56AD12EB890D}"/>
              </a:ext>
            </a:extLst>
          </p:cNvPr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797712" name="AutoShape 188">
              <a:extLst>
                <a:ext uri="{FF2B5EF4-FFF2-40B4-BE49-F238E27FC236}">
                  <a16:creationId xmlns:a16="http://schemas.microsoft.com/office/drawing/2014/main" id="{F2C8675E-8525-2F01-7C24-66D54F45EB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797713" name="AutoShape 189">
              <a:extLst>
                <a:ext uri="{FF2B5EF4-FFF2-40B4-BE49-F238E27FC236}">
                  <a16:creationId xmlns:a16="http://schemas.microsoft.com/office/drawing/2014/main" id="{BDE1915C-BB2F-6436-B8E1-2CC399CD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714" name="Oval 190">
            <a:extLst>
              <a:ext uri="{FF2B5EF4-FFF2-40B4-BE49-F238E27FC236}">
                <a16:creationId xmlns:a16="http://schemas.microsoft.com/office/drawing/2014/main" id="{FED9F04D-008F-1285-EB6C-DE63B9FDC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2974" y="4978235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15" name="Oval 191">
            <a:extLst>
              <a:ext uri="{FF2B5EF4-FFF2-40B4-BE49-F238E27FC236}">
                <a16:creationId xmlns:a16="http://schemas.microsoft.com/office/drawing/2014/main" id="{CEB37391-C186-FF05-B254-B4526571D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349" y="5514811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16" name="Oval 192">
            <a:extLst>
              <a:ext uri="{FF2B5EF4-FFF2-40B4-BE49-F238E27FC236}">
                <a16:creationId xmlns:a16="http://schemas.microsoft.com/office/drawing/2014/main" id="{C69EA23C-2507-816F-FCAD-9E6F1F7D0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057" y="6003760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17" name="Oval 193">
            <a:extLst>
              <a:ext uri="{FF2B5EF4-FFF2-40B4-BE49-F238E27FC236}">
                <a16:creationId xmlns:a16="http://schemas.microsoft.com/office/drawing/2014/main" id="{8F1FD348-D67C-1AA5-7789-29A4EB0FC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932" y="6473660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718" name="Text Box 194">
            <a:extLst>
              <a:ext uri="{FF2B5EF4-FFF2-40B4-BE49-F238E27FC236}">
                <a16:creationId xmlns:a16="http://schemas.microsoft.com/office/drawing/2014/main" id="{0EED5A2B-C383-5C7A-CD36-2FDB412F5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14B03D"/>
                </a:solidFill>
                <a:latin typeface="Calibri" pitchFamily="34" charset="0"/>
              </a:rPr>
              <a:t>Strategy</a:t>
            </a:r>
            <a:r>
              <a:rPr lang="en-US" i="1" dirty="0">
                <a:latin typeface="Calibri" pitchFamily="34" charset="0"/>
              </a:rPr>
              <a:t>: Expand the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14B03D"/>
                </a:solidFill>
                <a:latin typeface="Calibri" pitchFamily="34" charset="0"/>
              </a:rPr>
              <a:t>Implementation</a:t>
            </a:r>
            <a:r>
              <a:rPr lang="en-US" i="1" dirty="0">
                <a:latin typeface="Calibri" pitchFamily="34" charset="0"/>
              </a:rPr>
              <a:t>: Frontier is a LIFO </a:t>
            </a:r>
            <a:r>
              <a:rPr lang="en-US" b="1" i="1" dirty="0">
                <a:solidFill>
                  <a:srgbClr val="EB811B"/>
                </a:solidFill>
                <a:latin typeface="Calibri" pitchFamily="34" charset="0"/>
              </a:rPr>
              <a:t>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5A2D2-9080-5453-074B-83ECAA8BDCE8}"/>
              </a:ext>
            </a:extLst>
          </p:cNvPr>
          <p:cNvSpPr txBox="1"/>
          <p:nvPr/>
        </p:nvSpPr>
        <p:spPr>
          <a:xfrm>
            <a:off x="0" y="3371850"/>
            <a:ext cx="9144000" cy="34861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On 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899" grpId="0" animBg="1"/>
      <p:bldP spid="797900" grpId="0" animBg="1"/>
      <p:bldP spid="797900" grpId="1" animBg="1"/>
      <p:bldP spid="797901" grpId="0" animBg="1"/>
      <p:bldP spid="797901" grpId="1" animBg="1"/>
      <p:bldP spid="797902" grpId="0" animBg="1"/>
      <p:bldP spid="797902" grpId="1" animBg="1"/>
      <p:bldP spid="797903" grpId="0" animBg="1"/>
      <p:bldP spid="797903" grpId="1" animBg="1"/>
      <p:bldP spid="797904" grpId="0" animBg="1"/>
      <p:bldP spid="797905" grpId="0" animBg="1"/>
      <p:bldP spid="797905" grpId="1" animBg="1"/>
      <p:bldP spid="797906" grpId="0" animBg="1"/>
      <p:bldP spid="797906" grpId="1" animBg="1"/>
      <p:bldP spid="797907" grpId="0" animBg="1"/>
      <p:bldP spid="797907" grpId="1" animBg="1"/>
      <p:bldP spid="797907" grpId="2" animBg="1"/>
      <p:bldP spid="19478" grpId="0" animBg="1"/>
      <p:bldP spid="19488" grpId="0" animBg="1"/>
      <p:bldP spid="19489" grpId="0" animBg="1"/>
      <p:bldP spid="19490" grpId="0" animBg="1"/>
      <p:bldP spid="19490" grpId="1" animBg="1"/>
      <p:bldP spid="19491" grpId="0" animBg="1"/>
      <p:bldP spid="19491" grpId="1" animBg="1"/>
      <p:bldP spid="19492" grpId="0" animBg="1"/>
      <p:bldP spid="19493" grpId="0" animBg="1"/>
      <p:bldP spid="19493" grpId="1" animBg="1"/>
      <p:bldP spid="19494" grpId="0" animBg="1"/>
      <p:bldP spid="19494" grpId="1" animBg="1"/>
      <p:bldP spid="19495" grpId="0" animBg="1"/>
      <p:bldP spid="19495" grpId="1" animBg="1"/>
      <p:bldP spid="19496" grpId="0" animBg="1"/>
      <p:bldP spid="19497" grpId="0" animBg="1"/>
      <p:bldP spid="19497" grpId="1" animBg="1"/>
      <p:bldP spid="19498" grpId="0" animBg="1"/>
      <p:bldP spid="19498" grpId="1" animBg="1"/>
      <p:bldP spid="19499" grpId="0" animBg="1"/>
      <p:bldP spid="19499" grpId="1" animBg="1"/>
      <p:bldP spid="19500" grpId="0" animBg="1"/>
      <p:bldP spid="19501" grpId="0" animBg="1"/>
      <p:bldP spid="19501" grpId="1" animBg="1"/>
      <p:bldP spid="19502" grpId="0" animBg="1"/>
      <p:bldP spid="19503" grpId="0" animBg="1"/>
      <p:bldP spid="19503" grpId="1" animBg="1"/>
      <p:bldP spid="19504" grpId="0" animBg="1"/>
      <p:bldP spid="19505" grpId="0" animBg="1"/>
      <p:bldP spid="19505" grpId="1" animBg="1"/>
      <p:bldP spid="19506" grpId="0" animBg="1"/>
      <p:bldP spid="19507" grpId="0" animBg="1"/>
      <p:bldP spid="19509" grpId="0" animBg="1"/>
      <p:bldP spid="19509" grpId="1" animBg="1"/>
      <p:bldP spid="19510" grpId="0" animBg="1"/>
      <p:bldP spid="19510" grpId="1" animBg="1"/>
      <p:bldP spid="19512" grpId="0" animBg="1"/>
      <p:bldP spid="19513" grpId="0" animBg="1"/>
      <p:bldP spid="19514" grpId="0" animBg="1"/>
      <p:bldP spid="19515" grpId="0" animBg="1"/>
      <p:bldP spid="19516" grpId="0" animBg="1"/>
      <p:bldP spid="19517" grpId="0" animBg="1"/>
      <p:bldP spid="19518" grpId="0" animBg="1"/>
      <p:bldP spid="19519" grpId="0" animBg="1"/>
      <p:bldP spid="797696" grpId="0" animBg="1"/>
      <p:bldP spid="797697" grpId="0" animBg="1"/>
      <p:bldP spid="797698" grpId="0" animBg="1"/>
      <p:bldP spid="797699" grpId="0" animBg="1"/>
      <p:bldP spid="797700" grpId="0" animBg="1"/>
      <p:bldP spid="797701" grpId="0" animBg="1"/>
      <p:bldP spid="797702" grpId="0" animBg="1"/>
      <p:bldP spid="797703" grpId="0" animBg="1"/>
      <p:bldP spid="797704" grpId="0" animBg="1"/>
      <p:bldP spid="797705" grpId="0" animBg="1"/>
      <p:bldP spid="797706" grpId="0" animBg="1"/>
      <p:bldP spid="797707" grpId="0" animBg="1"/>
      <p:bldP spid="797708" grpId="0" animBg="1"/>
      <p:bldP spid="797709" grpId="0" animBg="1"/>
      <p:bldP spid="797710" grpId="0" animBg="1"/>
      <p:bldP spid="797714" grpId="0" animBg="1"/>
      <p:bldP spid="797715" grpId="0" animBg="1"/>
      <p:bldP spid="797716" grpId="0" animBg="1"/>
      <p:bldP spid="79771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05CADC77-FFE1-1ACC-B317-0BB10B47E0B4}"/>
              </a:ext>
            </a:extLst>
          </p:cNvPr>
          <p:cNvGrpSpPr>
            <a:grpSpLocks/>
          </p:cNvGrpSpPr>
          <p:nvPr/>
        </p:nvGrpSpPr>
        <p:grpSpPr bwMode="auto">
          <a:xfrm>
            <a:off x="1794883" y="3482115"/>
            <a:ext cx="5486400" cy="3355591"/>
            <a:chOff x="48" y="2332"/>
            <a:chExt cx="3456" cy="240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3A3E5274-ACEF-ACD5-1F5C-1DBCDC417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95AAF9AC-6E1E-B2CE-8CB1-2FFDC7614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04474A31-6CF8-04D7-B9E5-34BD8DEFD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1586D7FC-A1DB-0871-235B-D0E1F095FB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561AADA2-AD11-49D3-36EB-5830EFF51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09B724C9-80B4-FD68-3E4D-6CC332895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7BA312AD-F6AE-F6C3-0F70-C7FAF37C7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1" name="AutoShape 11">
              <a:extLst>
                <a:ext uri="{FF2B5EF4-FFF2-40B4-BE49-F238E27FC236}">
                  <a16:creationId xmlns:a16="http://schemas.microsoft.com/office/drawing/2014/main" id="{5B224EB2-80D2-E60C-AD30-5CE5AEB6F763}"/>
                </a:ext>
              </a:extLst>
            </p:cNvPr>
            <p:cNvCxnSpPr>
              <a:cxnSpLocks noChangeShapeType="1"/>
              <a:stCxn id="7" idx="2"/>
              <a:endCxn id="5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12">
              <a:extLst>
                <a:ext uri="{FF2B5EF4-FFF2-40B4-BE49-F238E27FC236}">
                  <a16:creationId xmlns:a16="http://schemas.microsoft.com/office/drawing/2014/main" id="{16BCDB78-9D4D-730B-95C4-1252423860E5}"/>
                </a:ext>
              </a:extLst>
            </p:cNvPr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AutoShape 13">
              <a:extLst>
                <a:ext uri="{FF2B5EF4-FFF2-40B4-BE49-F238E27FC236}">
                  <a16:creationId xmlns:a16="http://schemas.microsoft.com/office/drawing/2014/main" id="{6E0390BC-8EFB-762B-CCE2-6B61A65BBF5A}"/>
                </a:ext>
              </a:extLst>
            </p:cNvPr>
            <p:cNvCxnSpPr>
              <a:cxnSpLocks noChangeShapeType="1"/>
              <a:stCxn id="5" idx="2"/>
              <a:endCxn id="4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14">
              <a:extLst>
                <a:ext uri="{FF2B5EF4-FFF2-40B4-BE49-F238E27FC236}">
                  <a16:creationId xmlns:a16="http://schemas.microsoft.com/office/drawing/2014/main" id="{2C3EDC58-8B8A-6AD1-5534-1C1D85485ECD}"/>
                </a:ext>
              </a:extLst>
            </p:cNvPr>
            <p:cNvCxnSpPr>
              <a:cxnSpLocks noChangeShapeType="1"/>
              <a:stCxn id="10" idx="2"/>
              <a:endCxn id="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44FC7A9-DC4D-56D1-9AFF-47F4BE9715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42" name="Text Box 16">
                <a:extLst>
                  <a:ext uri="{FF2B5EF4-FFF2-40B4-BE49-F238E27FC236}">
                    <a16:creationId xmlns:a16="http://schemas.microsoft.com/office/drawing/2014/main" id="{2655CF3F-350B-291C-7BD3-D2423D21F9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43" name="Text Box 17">
                <a:extLst>
                  <a:ext uri="{FF2B5EF4-FFF2-40B4-BE49-F238E27FC236}">
                    <a16:creationId xmlns:a16="http://schemas.microsoft.com/office/drawing/2014/main" id="{56439283-A420-0018-FBB3-0D15E494A8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44" name="Text Box 18">
                <a:extLst>
                  <a:ext uri="{FF2B5EF4-FFF2-40B4-BE49-F238E27FC236}">
                    <a16:creationId xmlns:a16="http://schemas.microsoft.com/office/drawing/2014/main" id="{5EEF9DD9-1C25-4738-83FE-2756846FF2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45" name="Text Box 19">
                <a:extLst>
                  <a:ext uri="{FF2B5EF4-FFF2-40B4-BE49-F238E27FC236}">
                    <a16:creationId xmlns:a16="http://schemas.microsoft.com/office/drawing/2014/main" id="{32635DA8-2D64-9953-FC49-9AD8E39732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46" name="Text Box 20">
                <a:extLst>
                  <a:ext uri="{FF2B5EF4-FFF2-40B4-BE49-F238E27FC236}">
                    <a16:creationId xmlns:a16="http://schemas.microsoft.com/office/drawing/2014/main" id="{09EBD4A1-D360-2926-325F-07AA38EA37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47" name="Text Box 21">
                <a:extLst>
                  <a:ext uri="{FF2B5EF4-FFF2-40B4-BE49-F238E27FC236}">
                    <a16:creationId xmlns:a16="http://schemas.microsoft.com/office/drawing/2014/main" id="{92AC0D03-C79E-3B2C-AC8C-A3FC07FCA7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8" name="Text Box 22">
                <a:extLst>
                  <a:ext uri="{FF2B5EF4-FFF2-40B4-BE49-F238E27FC236}">
                    <a16:creationId xmlns:a16="http://schemas.microsoft.com/office/drawing/2014/main" id="{2D1A7283-CE3F-9A4C-CB5B-AFF7C6BD4C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9" name="Text Box 23">
                <a:extLst>
                  <a:ext uri="{FF2B5EF4-FFF2-40B4-BE49-F238E27FC236}">
                    <a16:creationId xmlns:a16="http://schemas.microsoft.com/office/drawing/2014/main" id="{B5E54BD1-0211-8AAA-CF5C-35DA06DCC4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50" name="Text Box 24">
                <a:extLst>
                  <a:ext uri="{FF2B5EF4-FFF2-40B4-BE49-F238E27FC236}">
                    <a16:creationId xmlns:a16="http://schemas.microsoft.com/office/drawing/2014/main" id="{6CB3CADD-B506-BD0D-EA78-EABE1AAF44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51" name="Text Box 25">
                <a:extLst>
                  <a:ext uri="{FF2B5EF4-FFF2-40B4-BE49-F238E27FC236}">
                    <a16:creationId xmlns:a16="http://schemas.microsoft.com/office/drawing/2014/main" id="{BC0130C9-A651-E3D0-9DF3-6AE453DD2D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52" name="AutoShape 26">
                <a:extLst>
                  <a:ext uri="{FF2B5EF4-FFF2-40B4-BE49-F238E27FC236}">
                    <a16:creationId xmlns:a16="http://schemas.microsoft.com/office/drawing/2014/main" id="{5364372F-FD6F-6FF6-50A6-5EC4F6279D8C}"/>
                  </a:ext>
                </a:extLst>
              </p:cNvPr>
              <p:cNvCxnSpPr>
                <a:cxnSpLocks noChangeShapeType="1"/>
                <a:stCxn id="42" idx="2"/>
                <a:endCxn id="4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" name="AutoShape 27">
                <a:extLst>
                  <a:ext uri="{FF2B5EF4-FFF2-40B4-BE49-F238E27FC236}">
                    <a16:creationId xmlns:a16="http://schemas.microsoft.com/office/drawing/2014/main" id="{10D009E7-1F95-C54F-DBF8-97DFFBF12FD6}"/>
                  </a:ext>
                </a:extLst>
              </p:cNvPr>
              <p:cNvCxnSpPr>
                <a:cxnSpLocks noChangeShapeType="1"/>
                <a:stCxn id="42" idx="2"/>
                <a:endCxn id="4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" name="AutoShape 28">
                <a:extLst>
                  <a:ext uri="{FF2B5EF4-FFF2-40B4-BE49-F238E27FC236}">
                    <a16:creationId xmlns:a16="http://schemas.microsoft.com/office/drawing/2014/main" id="{2131DF7F-B5E8-8445-B7F5-597DF26752D6}"/>
                  </a:ext>
                </a:extLst>
              </p:cNvPr>
              <p:cNvCxnSpPr>
                <a:cxnSpLocks noChangeShapeType="1"/>
                <a:stCxn id="44" idx="2"/>
                <a:endCxn id="4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5" name="AutoShape 29">
                <a:extLst>
                  <a:ext uri="{FF2B5EF4-FFF2-40B4-BE49-F238E27FC236}">
                    <a16:creationId xmlns:a16="http://schemas.microsoft.com/office/drawing/2014/main" id="{0CE12D12-CFEF-D75B-2BB5-FD0061F23032}"/>
                  </a:ext>
                </a:extLst>
              </p:cNvPr>
              <p:cNvCxnSpPr>
                <a:cxnSpLocks noChangeShapeType="1"/>
                <a:stCxn id="44" idx="2"/>
                <a:endCxn id="4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6" name="AutoShape 30">
                <a:extLst>
                  <a:ext uri="{FF2B5EF4-FFF2-40B4-BE49-F238E27FC236}">
                    <a16:creationId xmlns:a16="http://schemas.microsoft.com/office/drawing/2014/main" id="{51C4B915-A2FF-C374-4100-A8315775F5E4}"/>
                  </a:ext>
                </a:extLst>
              </p:cNvPr>
              <p:cNvCxnSpPr>
                <a:cxnSpLocks noChangeShapeType="1"/>
                <a:stCxn id="46" idx="2"/>
                <a:endCxn id="4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7" name="AutoShape 31">
                <a:extLst>
                  <a:ext uri="{FF2B5EF4-FFF2-40B4-BE49-F238E27FC236}">
                    <a16:creationId xmlns:a16="http://schemas.microsoft.com/office/drawing/2014/main" id="{C4C24DB8-332E-B6F2-9EB0-C28B8B1942BA}"/>
                  </a:ext>
                </a:extLst>
              </p:cNvPr>
              <p:cNvCxnSpPr>
                <a:cxnSpLocks noChangeShapeType="1"/>
                <a:stCxn id="43" idx="2"/>
                <a:endCxn id="4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8" name="AutoShape 32">
                <a:extLst>
                  <a:ext uri="{FF2B5EF4-FFF2-40B4-BE49-F238E27FC236}">
                    <a16:creationId xmlns:a16="http://schemas.microsoft.com/office/drawing/2014/main" id="{C45F0FD8-6D1A-E696-5E29-A353842E04E6}"/>
                  </a:ext>
                </a:extLst>
              </p:cNvPr>
              <p:cNvCxnSpPr>
                <a:cxnSpLocks noChangeShapeType="1"/>
                <a:stCxn id="45" idx="2"/>
                <a:endCxn id="4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9" name="AutoShape 33">
                <a:extLst>
                  <a:ext uri="{FF2B5EF4-FFF2-40B4-BE49-F238E27FC236}">
                    <a16:creationId xmlns:a16="http://schemas.microsoft.com/office/drawing/2014/main" id="{69E58A33-42EC-7A74-B2F5-1E10E155B2E5}"/>
                  </a:ext>
                </a:extLst>
              </p:cNvPr>
              <p:cNvCxnSpPr>
                <a:cxnSpLocks noChangeShapeType="1"/>
                <a:stCxn id="45" idx="2"/>
                <a:endCxn id="5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0" name="AutoShape 34">
                <a:extLst>
                  <a:ext uri="{FF2B5EF4-FFF2-40B4-BE49-F238E27FC236}">
                    <a16:creationId xmlns:a16="http://schemas.microsoft.com/office/drawing/2014/main" id="{98126B01-7841-9306-27E9-CEE9FFEF1F4B}"/>
                  </a:ext>
                </a:extLst>
              </p:cNvPr>
              <p:cNvCxnSpPr>
                <a:cxnSpLocks noChangeShapeType="1"/>
                <a:stCxn id="49" idx="2"/>
                <a:endCxn id="5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6" name="Text Box 35">
              <a:extLst>
                <a:ext uri="{FF2B5EF4-FFF2-40B4-BE49-F238E27FC236}">
                  <a16:creationId xmlns:a16="http://schemas.microsoft.com/office/drawing/2014/main" id="{3AE070BA-D96E-2615-C28F-027CF6BC18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7" name="AutoShape 36">
              <a:extLst>
                <a:ext uri="{FF2B5EF4-FFF2-40B4-BE49-F238E27FC236}">
                  <a16:creationId xmlns:a16="http://schemas.microsoft.com/office/drawing/2014/main" id="{B1418E71-463F-7D56-D270-032D14445C2E}"/>
                </a:ext>
              </a:extLst>
            </p:cNvPr>
            <p:cNvCxnSpPr>
              <a:cxnSpLocks noChangeShapeType="1"/>
              <a:stCxn id="8" idx="2"/>
              <a:endCxn id="1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8" name="Group 37">
              <a:extLst>
                <a:ext uri="{FF2B5EF4-FFF2-40B4-BE49-F238E27FC236}">
                  <a16:creationId xmlns:a16="http://schemas.microsoft.com/office/drawing/2014/main" id="{87651523-2F21-0769-CFAC-3301696504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3" name="Text Box 38">
                <a:extLst>
                  <a:ext uri="{FF2B5EF4-FFF2-40B4-BE49-F238E27FC236}">
                    <a16:creationId xmlns:a16="http://schemas.microsoft.com/office/drawing/2014/main" id="{F70A3C60-4228-72C6-9F05-BEFDF67C3A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4" name="Text Box 39">
                <a:extLst>
                  <a:ext uri="{FF2B5EF4-FFF2-40B4-BE49-F238E27FC236}">
                    <a16:creationId xmlns:a16="http://schemas.microsoft.com/office/drawing/2014/main" id="{4A7C2CF9-83FE-20E5-3F1A-4A56390F33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5" name="Text Box 40">
                <a:extLst>
                  <a:ext uri="{FF2B5EF4-FFF2-40B4-BE49-F238E27FC236}">
                    <a16:creationId xmlns:a16="http://schemas.microsoft.com/office/drawing/2014/main" id="{C9F3A54B-226E-C685-6187-105DD5E01C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6" name="Text Box 41">
                <a:extLst>
                  <a:ext uri="{FF2B5EF4-FFF2-40B4-BE49-F238E27FC236}">
                    <a16:creationId xmlns:a16="http://schemas.microsoft.com/office/drawing/2014/main" id="{73AFDEF1-BDF1-ECE4-3538-FD2CCFEB84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7" name="Text Box 42">
                <a:extLst>
                  <a:ext uri="{FF2B5EF4-FFF2-40B4-BE49-F238E27FC236}">
                    <a16:creationId xmlns:a16="http://schemas.microsoft.com/office/drawing/2014/main" id="{C168E530-4F8C-1787-5CB1-262D1CF081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" name="Text Box 43">
                <a:extLst>
                  <a:ext uri="{FF2B5EF4-FFF2-40B4-BE49-F238E27FC236}">
                    <a16:creationId xmlns:a16="http://schemas.microsoft.com/office/drawing/2014/main" id="{B077A8E0-776D-9153-4422-3C51BD6089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9" name="Text Box 44">
                <a:extLst>
                  <a:ext uri="{FF2B5EF4-FFF2-40B4-BE49-F238E27FC236}">
                    <a16:creationId xmlns:a16="http://schemas.microsoft.com/office/drawing/2014/main" id="{23E2CE9D-51BD-5384-07CE-785E102E62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0" name="Text Box 45">
                <a:extLst>
                  <a:ext uri="{FF2B5EF4-FFF2-40B4-BE49-F238E27FC236}">
                    <a16:creationId xmlns:a16="http://schemas.microsoft.com/office/drawing/2014/main" id="{9F9C950D-8E3F-B52C-0F51-BDEA068800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31" name="Text Box 46">
                <a:extLst>
                  <a:ext uri="{FF2B5EF4-FFF2-40B4-BE49-F238E27FC236}">
                    <a16:creationId xmlns:a16="http://schemas.microsoft.com/office/drawing/2014/main" id="{9CDDBFE6-75CF-8D52-8FD1-6408F2BDDB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32" name="Text Box 47">
                <a:extLst>
                  <a:ext uri="{FF2B5EF4-FFF2-40B4-BE49-F238E27FC236}">
                    <a16:creationId xmlns:a16="http://schemas.microsoft.com/office/drawing/2014/main" id="{F700B943-C11F-A1A9-6225-8F3F545F2F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33" name="AutoShape 48">
                <a:extLst>
                  <a:ext uri="{FF2B5EF4-FFF2-40B4-BE49-F238E27FC236}">
                    <a16:creationId xmlns:a16="http://schemas.microsoft.com/office/drawing/2014/main" id="{C0878B8E-C8D9-B5EC-CA01-286665234905}"/>
                  </a:ext>
                </a:extLst>
              </p:cNvPr>
              <p:cNvCxnSpPr>
                <a:cxnSpLocks noChangeShapeType="1"/>
                <a:stCxn id="23" idx="2"/>
                <a:endCxn id="2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4" name="AutoShape 49">
                <a:extLst>
                  <a:ext uri="{FF2B5EF4-FFF2-40B4-BE49-F238E27FC236}">
                    <a16:creationId xmlns:a16="http://schemas.microsoft.com/office/drawing/2014/main" id="{FDF50EE7-19AD-D1FD-90EF-5C87A7A63F2A}"/>
                  </a:ext>
                </a:extLst>
              </p:cNvPr>
              <p:cNvCxnSpPr>
                <a:cxnSpLocks noChangeShapeType="1"/>
                <a:stCxn id="23" idx="2"/>
                <a:endCxn id="2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5" name="AutoShape 50">
                <a:extLst>
                  <a:ext uri="{FF2B5EF4-FFF2-40B4-BE49-F238E27FC236}">
                    <a16:creationId xmlns:a16="http://schemas.microsoft.com/office/drawing/2014/main" id="{11E6E783-D2F9-A645-CCE1-2A1928FFADAF}"/>
                  </a:ext>
                </a:extLst>
              </p:cNvPr>
              <p:cNvCxnSpPr>
                <a:cxnSpLocks noChangeShapeType="1"/>
                <a:stCxn id="25" idx="2"/>
                <a:endCxn id="2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51">
                <a:extLst>
                  <a:ext uri="{FF2B5EF4-FFF2-40B4-BE49-F238E27FC236}">
                    <a16:creationId xmlns:a16="http://schemas.microsoft.com/office/drawing/2014/main" id="{6E675CFA-760B-C058-23D7-B5D50720D059}"/>
                  </a:ext>
                </a:extLst>
              </p:cNvPr>
              <p:cNvCxnSpPr>
                <a:cxnSpLocks noChangeShapeType="1"/>
                <a:stCxn id="25" idx="2"/>
                <a:endCxn id="2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7" name="AutoShape 52">
                <a:extLst>
                  <a:ext uri="{FF2B5EF4-FFF2-40B4-BE49-F238E27FC236}">
                    <a16:creationId xmlns:a16="http://schemas.microsoft.com/office/drawing/2014/main" id="{B8A839E4-6D2A-101F-ABC7-3704806A3978}"/>
                  </a:ext>
                </a:extLst>
              </p:cNvPr>
              <p:cNvCxnSpPr>
                <a:cxnSpLocks noChangeShapeType="1"/>
                <a:stCxn id="27" idx="2"/>
                <a:endCxn id="2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" name="AutoShape 53">
                <a:extLst>
                  <a:ext uri="{FF2B5EF4-FFF2-40B4-BE49-F238E27FC236}">
                    <a16:creationId xmlns:a16="http://schemas.microsoft.com/office/drawing/2014/main" id="{36B694B9-77E0-244C-5672-35EDAC8ECDB5}"/>
                  </a:ext>
                </a:extLst>
              </p:cNvPr>
              <p:cNvCxnSpPr>
                <a:cxnSpLocks noChangeShapeType="1"/>
                <a:stCxn id="24" idx="2"/>
                <a:endCxn id="2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9" name="AutoShape 54">
                <a:extLst>
                  <a:ext uri="{FF2B5EF4-FFF2-40B4-BE49-F238E27FC236}">
                    <a16:creationId xmlns:a16="http://schemas.microsoft.com/office/drawing/2014/main" id="{BE12E627-616A-738C-5AEB-7CC3F4406F8D}"/>
                  </a:ext>
                </a:extLst>
              </p:cNvPr>
              <p:cNvCxnSpPr>
                <a:cxnSpLocks noChangeShapeType="1"/>
                <a:stCxn id="26" idx="2"/>
                <a:endCxn id="3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AutoShape 55">
                <a:extLst>
                  <a:ext uri="{FF2B5EF4-FFF2-40B4-BE49-F238E27FC236}">
                    <a16:creationId xmlns:a16="http://schemas.microsoft.com/office/drawing/2014/main" id="{894ACC02-F314-E526-959C-92D54A455D54}"/>
                  </a:ext>
                </a:extLst>
              </p:cNvPr>
              <p:cNvCxnSpPr>
                <a:cxnSpLocks noChangeShapeType="1"/>
                <a:stCxn id="26" idx="2"/>
                <a:endCxn id="3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AutoShape 56">
                <a:extLst>
                  <a:ext uri="{FF2B5EF4-FFF2-40B4-BE49-F238E27FC236}">
                    <a16:creationId xmlns:a16="http://schemas.microsoft.com/office/drawing/2014/main" id="{B86FB349-88BA-2AE4-8BCB-A0E37943B15D}"/>
                  </a:ext>
                </a:extLst>
              </p:cNvPr>
              <p:cNvCxnSpPr>
                <a:cxnSpLocks noChangeShapeType="1"/>
                <a:stCxn id="30" idx="2"/>
                <a:endCxn id="3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" name="AutoShape 57">
              <a:extLst>
                <a:ext uri="{FF2B5EF4-FFF2-40B4-BE49-F238E27FC236}">
                  <a16:creationId xmlns:a16="http://schemas.microsoft.com/office/drawing/2014/main" id="{1F53EA3D-51E6-F8E6-8FC7-35489FB42D06}"/>
                </a:ext>
              </a:extLst>
            </p:cNvPr>
            <p:cNvCxnSpPr>
              <a:cxnSpLocks noChangeShapeType="1"/>
              <a:stCxn id="7" idx="2"/>
              <a:endCxn id="2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AutoShape 58">
              <a:extLst>
                <a:ext uri="{FF2B5EF4-FFF2-40B4-BE49-F238E27FC236}">
                  <a16:creationId xmlns:a16="http://schemas.microsoft.com/office/drawing/2014/main" id="{E447C5AD-818A-4F43-D05D-0C7EF6BAE38F}"/>
                </a:ext>
              </a:extLst>
            </p:cNvPr>
            <p:cNvCxnSpPr>
              <a:cxnSpLocks noChangeShapeType="1"/>
              <a:stCxn id="3" idx="2"/>
              <a:endCxn id="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" name="AutoShape 59">
              <a:extLst>
                <a:ext uri="{FF2B5EF4-FFF2-40B4-BE49-F238E27FC236}">
                  <a16:creationId xmlns:a16="http://schemas.microsoft.com/office/drawing/2014/main" id="{4FCCAD80-4C19-E0FA-9158-3803DB1575B7}"/>
                </a:ext>
              </a:extLst>
            </p:cNvPr>
            <p:cNvCxnSpPr>
              <a:cxnSpLocks noChangeShapeType="1"/>
              <a:stCxn id="3" idx="2"/>
              <a:endCxn id="4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AutoShape 60">
              <a:extLst>
                <a:ext uri="{FF2B5EF4-FFF2-40B4-BE49-F238E27FC236}">
                  <a16:creationId xmlns:a16="http://schemas.microsoft.com/office/drawing/2014/main" id="{1674705F-B0C3-360D-06E7-C0E98DFBDB46}"/>
                </a:ext>
              </a:extLst>
            </p:cNvPr>
            <p:cNvCxnSpPr>
              <a:cxnSpLocks noChangeShapeType="1"/>
              <a:stCxn id="3" idx="2"/>
              <a:endCxn id="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1BF8DA8C-39C6-9835-AF11-4004AABA34C9}"/>
              </a:ext>
            </a:extLst>
          </p:cNvPr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62" name="AutoShape 62">
              <a:extLst>
                <a:ext uri="{FF2B5EF4-FFF2-40B4-BE49-F238E27FC236}">
                  <a16:creationId xmlns:a16="http://schemas.microsoft.com/office/drawing/2014/main" id="{9C7A0F88-AF0C-AE77-C4AE-F798BC402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63" name="AutoShape 63">
              <a:extLst>
                <a:ext uri="{FF2B5EF4-FFF2-40B4-BE49-F238E27FC236}">
                  <a16:creationId xmlns:a16="http://schemas.microsoft.com/office/drawing/2014/main" id="{2C0023B5-0048-6F36-AA61-17C3F6D17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798784" name="AutoShape 64">
              <a:extLst>
                <a:ext uri="{FF2B5EF4-FFF2-40B4-BE49-F238E27FC236}">
                  <a16:creationId xmlns:a16="http://schemas.microsoft.com/office/drawing/2014/main" id="{A8540F18-8294-2F59-993F-B9918DC47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798785" name="AutoShape 65">
              <a:extLst>
                <a:ext uri="{FF2B5EF4-FFF2-40B4-BE49-F238E27FC236}">
                  <a16:creationId xmlns:a16="http://schemas.microsoft.com/office/drawing/2014/main" id="{D0A7852F-6420-F9FA-21BF-738522C51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798786" name="AutoShape 66">
              <a:extLst>
                <a:ext uri="{FF2B5EF4-FFF2-40B4-BE49-F238E27FC236}">
                  <a16:creationId xmlns:a16="http://schemas.microsoft.com/office/drawing/2014/main" id="{9F06B795-BBD2-AF3D-1136-33996391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798787" name="AutoShape 67">
              <a:extLst>
                <a:ext uri="{FF2B5EF4-FFF2-40B4-BE49-F238E27FC236}">
                  <a16:creationId xmlns:a16="http://schemas.microsoft.com/office/drawing/2014/main" id="{CF485DCD-2CE8-3F7B-7166-10487DC43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798788" name="AutoShape 68">
              <a:extLst>
                <a:ext uri="{FF2B5EF4-FFF2-40B4-BE49-F238E27FC236}">
                  <a16:creationId xmlns:a16="http://schemas.microsoft.com/office/drawing/2014/main" id="{52668121-97FC-A1E3-3EB8-47C94829C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798789" name="AutoShape 69">
              <a:extLst>
                <a:ext uri="{FF2B5EF4-FFF2-40B4-BE49-F238E27FC236}">
                  <a16:creationId xmlns:a16="http://schemas.microsoft.com/office/drawing/2014/main" id="{A55AFCDB-8AFF-2F5A-A0AC-BBFC21713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798790" name="AutoShape 70">
              <a:extLst>
                <a:ext uri="{FF2B5EF4-FFF2-40B4-BE49-F238E27FC236}">
                  <a16:creationId xmlns:a16="http://schemas.microsoft.com/office/drawing/2014/main" id="{347A19D6-B65E-13E0-39A2-4F8BCB46B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798791" name="AutoShape 71">
              <a:extLst>
                <a:ext uri="{FF2B5EF4-FFF2-40B4-BE49-F238E27FC236}">
                  <a16:creationId xmlns:a16="http://schemas.microsoft.com/office/drawing/2014/main" id="{4934219F-FAD3-C60F-E698-4B6F260C9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798792" name="AutoShape 72">
              <a:extLst>
                <a:ext uri="{FF2B5EF4-FFF2-40B4-BE49-F238E27FC236}">
                  <a16:creationId xmlns:a16="http://schemas.microsoft.com/office/drawing/2014/main" id="{2994A24E-3147-95D5-4903-F7BC3ECB4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798793" name="AutoShape 73">
              <a:extLst>
                <a:ext uri="{FF2B5EF4-FFF2-40B4-BE49-F238E27FC236}">
                  <a16:creationId xmlns:a16="http://schemas.microsoft.com/office/drawing/2014/main" id="{9374294B-9CDB-4BE1-24C5-FC53EDCD6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798794" name="AutoShape 74">
              <a:extLst>
                <a:ext uri="{FF2B5EF4-FFF2-40B4-BE49-F238E27FC236}">
                  <a16:creationId xmlns:a16="http://schemas.microsoft.com/office/drawing/2014/main" id="{B2B5BD9C-8A32-E156-E0FA-BA38BBF03F77}"/>
                </a:ext>
              </a:extLst>
            </p:cNvPr>
            <p:cNvCxnSpPr>
              <a:cxnSpLocks noChangeShapeType="1"/>
              <a:stCxn id="62" idx="5"/>
              <a:endCxn id="798786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795" name="AutoShape 75">
              <a:extLst>
                <a:ext uri="{FF2B5EF4-FFF2-40B4-BE49-F238E27FC236}">
                  <a16:creationId xmlns:a16="http://schemas.microsoft.com/office/drawing/2014/main" id="{98255F79-1C2F-61FC-C3F2-BC613AF31521}"/>
                </a:ext>
              </a:extLst>
            </p:cNvPr>
            <p:cNvCxnSpPr>
              <a:cxnSpLocks noChangeShapeType="1"/>
              <a:stCxn id="798786" idx="5"/>
              <a:endCxn id="798787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796" name="AutoShape 76">
              <a:extLst>
                <a:ext uri="{FF2B5EF4-FFF2-40B4-BE49-F238E27FC236}">
                  <a16:creationId xmlns:a16="http://schemas.microsoft.com/office/drawing/2014/main" id="{7D12DE04-E664-48F5-3C84-CCF0964CC948}"/>
                </a:ext>
              </a:extLst>
            </p:cNvPr>
            <p:cNvCxnSpPr>
              <a:cxnSpLocks noChangeShapeType="1"/>
              <a:stCxn id="798790" idx="3"/>
              <a:endCxn id="798787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797" name="AutoShape 77">
              <a:extLst>
                <a:ext uri="{FF2B5EF4-FFF2-40B4-BE49-F238E27FC236}">
                  <a16:creationId xmlns:a16="http://schemas.microsoft.com/office/drawing/2014/main" id="{B8B0A954-53EA-BD72-16B0-CABD88313EA6}"/>
                </a:ext>
              </a:extLst>
            </p:cNvPr>
            <p:cNvCxnSpPr>
              <a:cxnSpLocks noChangeShapeType="1"/>
              <a:stCxn id="798790" idx="2"/>
              <a:endCxn id="798786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798" name="AutoShape 78">
              <a:extLst>
                <a:ext uri="{FF2B5EF4-FFF2-40B4-BE49-F238E27FC236}">
                  <a16:creationId xmlns:a16="http://schemas.microsoft.com/office/drawing/2014/main" id="{A1841F1B-8415-3999-2FD5-518664848226}"/>
                </a:ext>
              </a:extLst>
            </p:cNvPr>
            <p:cNvCxnSpPr>
              <a:cxnSpLocks noChangeShapeType="1"/>
              <a:stCxn id="798789" idx="4"/>
              <a:endCxn id="798790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799" name="AutoShape 79">
              <a:extLst>
                <a:ext uri="{FF2B5EF4-FFF2-40B4-BE49-F238E27FC236}">
                  <a16:creationId xmlns:a16="http://schemas.microsoft.com/office/drawing/2014/main" id="{433DEBA9-6B42-F912-3F1C-74155A589FA9}"/>
                </a:ext>
              </a:extLst>
            </p:cNvPr>
            <p:cNvCxnSpPr>
              <a:cxnSpLocks noChangeShapeType="1"/>
              <a:stCxn id="798789" idx="5"/>
              <a:endCxn id="798793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0" name="AutoShape 80">
              <a:extLst>
                <a:ext uri="{FF2B5EF4-FFF2-40B4-BE49-F238E27FC236}">
                  <a16:creationId xmlns:a16="http://schemas.microsoft.com/office/drawing/2014/main" id="{94BF8D07-ED02-FC46-D478-39EA41339F0F}"/>
                </a:ext>
              </a:extLst>
            </p:cNvPr>
            <p:cNvCxnSpPr>
              <a:cxnSpLocks noChangeShapeType="1"/>
              <a:stCxn id="798793" idx="0"/>
              <a:endCxn id="798792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1" name="AutoShape 81">
              <a:extLst>
                <a:ext uri="{FF2B5EF4-FFF2-40B4-BE49-F238E27FC236}">
                  <a16:creationId xmlns:a16="http://schemas.microsoft.com/office/drawing/2014/main" id="{9E87C9D9-D844-968D-A1C6-522EDBF0CF2F}"/>
                </a:ext>
              </a:extLst>
            </p:cNvPr>
            <p:cNvCxnSpPr>
              <a:cxnSpLocks noChangeShapeType="1"/>
              <a:stCxn id="798792" idx="0"/>
              <a:endCxn id="63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2" name="AutoShape 82">
              <a:extLst>
                <a:ext uri="{FF2B5EF4-FFF2-40B4-BE49-F238E27FC236}">
                  <a16:creationId xmlns:a16="http://schemas.microsoft.com/office/drawing/2014/main" id="{B522787B-7280-6671-1BE8-BDB39BAAF462}"/>
                </a:ext>
              </a:extLst>
            </p:cNvPr>
            <p:cNvCxnSpPr>
              <a:cxnSpLocks noChangeShapeType="1"/>
              <a:stCxn id="62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3" name="AutoShape 83">
              <a:extLst>
                <a:ext uri="{FF2B5EF4-FFF2-40B4-BE49-F238E27FC236}">
                  <a16:creationId xmlns:a16="http://schemas.microsoft.com/office/drawing/2014/main" id="{91346DBB-2EB7-7C78-23C0-5510B791CB2D}"/>
                </a:ext>
              </a:extLst>
            </p:cNvPr>
            <p:cNvCxnSpPr>
              <a:cxnSpLocks noChangeShapeType="1"/>
              <a:stCxn id="798784" idx="1"/>
              <a:endCxn id="798785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4" name="AutoShape 84">
              <a:extLst>
                <a:ext uri="{FF2B5EF4-FFF2-40B4-BE49-F238E27FC236}">
                  <a16:creationId xmlns:a16="http://schemas.microsoft.com/office/drawing/2014/main" id="{067226D3-FA5E-2332-2A91-12D57420318E}"/>
                </a:ext>
              </a:extLst>
            </p:cNvPr>
            <p:cNvCxnSpPr>
              <a:cxnSpLocks noChangeShapeType="1"/>
              <a:endCxn id="798791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5" name="AutoShape 85">
              <a:extLst>
                <a:ext uri="{FF2B5EF4-FFF2-40B4-BE49-F238E27FC236}">
                  <a16:creationId xmlns:a16="http://schemas.microsoft.com/office/drawing/2014/main" id="{3BDB729F-7C0A-D06F-9B7D-28EBBF164737}"/>
                </a:ext>
              </a:extLst>
            </p:cNvPr>
            <p:cNvCxnSpPr>
              <a:cxnSpLocks noChangeShapeType="1"/>
              <a:stCxn id="798788" idx="2"/>
              <a:endCxn id="798791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6" name="AutoShape 86">
              <a:extLst>
                <a:ext uri="{FF2B5EF4-FFF2-40B4-BE49-F238E27FC236}">
                  <a16:creationId xmlns:a16="http://schemas.microsoft.com/office/drawing/2014/main" id="{C6C2259E-535A-09A3-5BDD-85EDCF76BA17}"/>
                </a:ext>
              </a:extLst>
            </p:cNvPr>
            <p:cNvCxnSpPr>
              <a:cxnSpLocks noChangeShapeType="1"/>
              <a:stCxn id="798784" idx="7"/>
              <a:endCxn id="798788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7" name="AutoShape 87">
              <a:extLst>
                <a:ext uri="{FF2B5EF4-FFF2-40B4-BE49-F238E27FC236}">
                  <a16:creationId xmlns:a16="http://schemas.microsoft.com/office/drawing/2014/main" id="{51A4E079-6501-DED5-12B7-2024EB9586A2}"/>
                </a:ext>
              </a:extLst>
            </p:cNvPr>
            <p:cNvCxnSpPr>
              <a:cxnSpLocks noChangeShapeType="1"/>
              <a:stCxn id="798784" idx="6"/>
              <a:endCxn id="798789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8" name="AutoShape 88">
              <a:extLst>
                <a:ext uri="{FF2B5EF4-FFF2-40B4-BE49-F238E27FC236}">
                  <a16:creationId xmlns:a16="http://schemas.microsoft.com/office/drawing/2014/main" id="{FACBA74B-655A-964D-255F-D7368475B327}"/>
                </a:ext>
              </a:extLst>
            </p:cNvPr>
            <p:cNvCxnSpPr>
              <a:cxnSpLocks noChangeShapeType="1"/>
              <a:stCxn id="798792" idx="1"/>
              <a:endCxn id="798788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8809" name="AutoShape 89">
              <a:extLst>
                <a:ext uri="{FF2B5EF4-FFF2-40B4-BE49-F238E27FC236}">
                  <a16:creationId xmlns:a16="http://schemas.microsoft.com/office/drawing/2014/main" id="{18D25DDC-4C4A-189D-E0E6-4E77558CF187}"/>
                </a:ext>
              </a:extLst>
            </p:cNvPr>
            <p:cNvCxnSpPr>
              <a:cxnSpLocks noChangeShapeType="1"/>
              <a:stCxn id="62" idx="6"/>
              <a:endCxn id="798789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98810" name="Group 90">
            <a:extLst>
              <a:ext uri="{FF2B5EF4-FFF2-40B4-BE49-F238E27FC236}">
                <a16:creationId xmlns:a16="http://schemas.microsoft.com/office/drawing/2014/main" id="{1018C1A3-C489-C45C-833E-AFC8CA6787F9}"/>
              </a:ext>
            </a:extLst>
          </p:cNvPr>
          <p:cNvGrpSpPr>
            <a:grpSpLocks/>
          </p:cNvGrpSpPr>
          <p:nvPr/>
        </p:nvGrpSpPr>
        <p:grpSpPr bwMode="auto">
          <a:xfrm>
            <a:off x="23238" y="3515456"/>
            <a:ext cx="7337425" cy="2325687"/>
            <a:chOff x="132" y="2225"/>
            <a:chExt cx="4622" cy="1465"/>
          </a:xfrm>
        </p:grpSpPr>
        <p:sp>
          <p:nvSpPr>
            <p:cNvPr id="798811" name="Rectangle 91">
              <a:extLst>
                <a:ext uri="{FF2B5EF4-FFF2-40B4-BE49-F238E27FC236}">
                  <a16:creationId xmlns:a16="http://schemas.microsoft.com/office/drawing/2014/main" id="{2B9C0320-65BA-D795-ADBE-3630D7CD3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812" name="Rectangle 92">
              <a:extLst>
                <a:ext uri="{FF2B5EF4-FFF2-40B4-BE49-F238E27FC236}">
                  <a16:creationId xmlns:a16="http://schemas.microsoft.com/office/drawing/2014/main" id="{FDEF1C9C-B247-14F8-BB28-F0761DB08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813" name="Rectangle 93">
              <a:extLst>
                <a:ext uri="{FF2B5EF4-FFF2-40B4-BE49-F238E27FC236}">
                  <a16:creationId xmlns:a16="http://schemas.microsoft.com/office/drawing/2014/main" id="{4878807E-5DE2-EB19-3A85-CBDC3CF7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814" name="Rectangle 94">
              <a:extLst>
                <a:ext uri="{FF2B5EF4-FFF2-40B4-BE49-F238E27FC236}">
                  <a16:creationId xmlns:a16="http://schemas.microsoft.com/office/drawing/2014/main" id="{2E91892C-CAAE-6517-9617-C492BA2F9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815" name="AutoShape 95">
              <a:extLst>
                <a:ext uri="{FF2B5EF4-FFF2-40B4-BE49-F238E27FC236}">
                  <a16:creationId xmlns:a16="http://schemas.microsoft.com/office/drawing/2014/main" id="{73B6567F-1087-03CC-7887-2B923E565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816" name="Text Box 96">
              <a:extLst>
                <a:ext uri="{FF2B5EF4-FFF2-40B4-BE49-F238E27FC236}">
                  <a16:creationId xmlns:a16="http://schemas.microsoft.com/office/drawing/2014/main" id="{58798A3F-4575-78A0-BE5A-8D0DD975D5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798817" name="Rectangle 97">
              <a:extLst>
                <a:ext uri="{FF2B5EF4-FFF2-40B4-BE49-F238E27FC236}">
                  <a16:creationId xmlns:a16="http://schemas.microsoft.com/office/drawing/2014/main" id="{996AA124-64E6-EEEB-A38A-EDA6F651F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9" name="Oval 98">
            <a:extLst>
              <a:ext uri="{FF2B5EF4-FFF2-40B4-BE49-F238E27FC236}">
                <a16:creationId xmlns:a16="http://schemas.microsoft.com/office/drawing/2014/main" id="{F47C5704-52BC-0B11-F40D-5AD850747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723" y="350910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4" name="Oval 99">
            <a:extLst>
              <a:ext uri="{FF2B5EF4-FFF2-40B4-BE49-F238E27FC236}">
                <a16:creationId xmlns:a16="http://schemas.microsoft.com/office/drawing/2014/main" id="{9CADE59D-0B2D-F469-46A4-1B4B5311E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723" y="350910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5" name="Oval 100">
            <a:extLst>
              <a:ext uri="{FF2B5EF4-FFF2-40B4-BE49-F238E27FC236}">
                <a16:creationId xmlns:a16="http://schemas.microsoft.com/office/drawing/2014/main" id="{B020F71E-3841-1E47-FBA3-390619296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47" y="400440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6" name="Oval 101">
            <a:extLst>
              <a:ext uri="{FF2B5EF4-FFF2-40B4-BE49-F238E27FC236}">
                <a16:creationId xmlns:a16="http://schemas.microsoft.com/office/drawing/2014/main" id="{38D8694B-1A0D-CD67-E60C-93E413D6F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4838" y="3959950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7" name="Oval 102">
            <a:extLst>
              <a:ext uri="{FF2B5EF4-FFF2-40B4-BE49-F238E27FC236}">
                <a16:creationId xmlns:a16="http://schemas.microsoft.com/office/drawing/2014/main" id="{9DA563DC-8420-F219-3717-066B5C1D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5847" y="3974243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8" name="Oval 103">
            <a:extLst>
              <a:ext uri="{FF2B5EF4-FFF2-40B4-BE49-F238E27FC236}">
                <a16:creationId xmlns:a16="http://schemas.microsoft.com/office/drawing/2014/main" id="{707EFA32-443F-8AAA-A2C2-25AF70044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620" y="4504467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9" name="Oval 104">
            <a:extLst>
              <a:ext uri="{FF2B5EF4-FFF2-40B4-BE49-F238E27FC236}">
                <a16:creationId xmlns:a16="http://schemas.microsoft.com/office/drawing/2014/main" id="{FD6F8114-C674-B567-A1AF-BB82A83BF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314" y="4496525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40" name="Oval 105">
            <a:extLst>
              <a:ext uri="{FF2B5EF4-FFF2-40B4-BE49-F238E27FC236}">
                <a16:creationId xmlns:a16="http://schemas.microsoft.com/office/drawing/2014/main" id="{A49363B5-AE49-1C88-901A-B4CB3EE6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447" y="449652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41" name="Oval 106">
            <a:extLst>
              <a:ext uri="{FF2B5EF4-FFF2-40B4-BE49-F238E27FC236}">
                <a16:creationId xmlns:a16="http://schemas.microsoft.com/office/drawing/2014/main" id="{E09877DE-77D1-B3BF-32F3-21B67AB02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071" y="448859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42" name="Oval 107">
            <a:extLst>
              <a:ext uri="{FF2B5EF4-FFF2-40B4-BE49-F238E27FC236}">
                <a16:creationId xmlns:a16="http://schemas.microsoft.com/office/drawing/2014/main" id="{E103BEB0-0E08-E152-2B3C-BA97B00E2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0747" y="448859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43" name="Oval 108">
            <a:extLst>
              <a:ext uri="{FF2B5EF4-FFF2-40B4-BE49-F238E27FC236}">
                <a16:creationId xmlns:a16="http://schemas.microsoft.com/office/drawing/2014/main" id="{363F8714-AE90-A01A-B1CB-36A3A3405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264" y="448859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44" name="Oval 109">
            <a:extLst>
              <a:ext uri="{FF2B5EF4-FFF2-40B4-BE49-F238E27FC236}">
                <a16:creationId xmlns:a16="http://schemas.microsoft.com/office/drawing/2014/main" id="{7D9AEEA2-07A3-8F40-3D9D-2D425AFD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096" y="503469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45" name="Oval 110">
            <a:extLst>
              <a:ext uri="{FF2B5EF4-FFF2-40B4-BE49-F238E27FC236}">
                <a16:creationId xmlns:a16="http://schemas.microsoft.com/office/drawing/2014/main" id="{7435BF81-66E9-7278-3B57-A61AF4B8D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47" y="4002818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46" name="Oval 111">
            <a:extLst>
              <a:ext uri="{FF2B5EF4-FFF2-40B4-BE49-F238E27FC236}">
                <a16:creationId xmlns:a16="http://schemas.microsoft.com/office/drawing/2014/main" id="{09ACD21A-8A42-AE3C-33C6-C3FCCC244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14" y="3961543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47" name="Oval 112">
            <a:extLst>
              <a:ext uri="{FF2B5EF4-FFF2-40B4-BE49-F238E27FC236}">
                <a16:creationId xmlns:a16="http://schemas.microsoft.com/office/drawing/2014/main" id="{F34BA510-5532-F7E5-A07B-F4C3417F6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438" y="3979001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0" name="Oval 113">
            <a:extLst>
              <a:ext uri="{FF2B5EF4-FFF2-40B4-BE49-F238E27FC236}">
                <a16:creationId xmlns:a16="http://schemas.microsoft.com/office/drawing/2014/main" id="{B8288E74-40D0-78A9-E248-1FF03C974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6796" y="4499701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1" name="Line 114">
            <a:extLst>
              <a:ext uri="{FF2B5EF4-FFF2-40B4-BE49-F238E27FC236}">
                <a16:creationId xmlns:a16="http://schemas.microsoft.com/office/drawing/2014/main" id="{45F2BA72-33A6-86DF-1D78-3E13980A3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" y="3371851"/>
            <a:ext cx="9143998" cy="15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485" name="Text Box 115">
            <a:extLst>
              <a:ext uri="{FF2B5EF4-FFF2-40B4-BE49-F238E27FC236}">
                <a16:creationId xmlns:a16="http://schemas.microsoft.com/office/drawing/2014/main" id="{882C22E9-A4B2-28FE-FC8A-C6D4DD1D6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14B03D"/>
                </a:solidFill>
                <a:latin typeface="Calibri" pitchFamily="34" charset="0"/>
              </a:rPr>
              <a:t>Strategy</a:t>
            </a:r>
            <a:r>
              <a:rPr lang="en-US" i="1" dirty="0">
                <a:latin typeface="Calibri" pitchFamily="34" charset="0"/>
              </a:rPr>
              <a:t>: Expand the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14B03D"/>
                </a:solidFill>
                <a:latin typeface="Calibri" pitchFamily="34" charset="0"/>
              </a:rPr>
              <a:t>Implementation</a:t>
            </a:r>
            <a:r>
              <a:rPr lang="en-US" i="1" dirty="0">
                <a:latin typeface="Calibri" pitchFamily="34" charset="0"/>
              </a:rPr>
              <a:t>: Frontier is a FIFO </a:t>
            </a:r>
            <a:r>
              <a:rPr lang="en-US" i="1" dirty="0">
                <a:solidFill>
                  <a:srgbClr val="EB811B"/>
                </a:solidFill>
                <a:latin typeface="Calibri" pitchFamily="34" charset="0"/>
              </a:rPr>
              <a:t>queue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2F758-924E-E5CA-E4B5-91E20A3057A7}"/>
              </a:ext>
            </a:extLst>
          </p:cNvPr>
          <p:cNvSpPr txBox="1"/>
          <p:nvPr/>
        </p:nvSpPr>
        <p:spPr>
          <a:xfrm>
            <a:off x="0" y="3371850"/>
            <a:ext cx="9144000" cy="34861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On 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9" grpId="0" animBg="1"/>
      <p:bldP spid="798835" grpId="0" animBg="1"/>
      <p:bldP spid="798836" grpId="0" animBg="1"/>
      <p:bldP spid="798837" grpId="0" animBg="1"/>
      <p:bldP spid="798838" grpId="0" animBg="1"/>
      <p:bldP spid="798839" grpId="0" animBg="1"/>
      <p:bldP spid="798840" grpId="0" animBg="1"/>
      <p:bldP spid="798841" grpId="0" animBg="1"/>
      <p:bldP spid="798842" grpId="0" animBg="1"/>
      <p:bldP spid="798843" grpId="0" animBg="1"/>
      <p:bldP spid="798844" grpId="0" animBg="1"/>
      <p:bldP spid="798845" grpId="0" animBg="1"/>
      <p:bldP spid="798846" grpId="0" animBg="1"/>
      <p:bldP spid="798847" grpId="0" animBg="1"/>
      <p:bldP spid="20480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1731" y="1939528"/>
            <a:ext cx="4379118" cy="33075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 dirty="0"/>
              <a:t>Search Algorithm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3">
                <a:extLst>
                  <a:ext uri="{FF2B5EF4-FFF2-40B4-BE49-F238E27FC236}">
                    <a16:creationId xmlns:a16="http://schemas.microsoft.com/office/drawing/2014/main" id="{C8EEBFAB-2FA1-698B-427A-C60B8CD66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933" y="1295400"/>
                <a:ext cx="11379200" cy="4876800"/>
              </a:xfrm>
            </p:spPr>
            <p:txBody>
              <a:bodyPr/>
              <a:lstStyle/>
              <a:p>
                <a:r>
                  <a:rPr lang="en-US" sz="2400" b="1" dirty="0">
                    <a:solidFill>
                      <a:srgbClr val="EB811B"/>
                    </a:solidFill>
                  </a:rPr>
                  <a:t>Complete</a:t>
                </a:r>
                <a:r>
                  <a:rPr lang="en-US" sz="2400" dirty="0"/>
                  <a:t>: Guaranteed to find a solution if one exists</a:t>
                </a:r>
              </a:p>
              <a:p>
                <a:r>
                  <a:rPr lang="en-US" sz="2400" b="1" dirty="0">
                    <a:solidFill>
                      <a:srgbClr val="EB811B"/>
                    </a:solidFill>
                  </a:rPr>
                  <a:t>Optimal</a:t>
                </a:r>
                <a:r>
                  <a:rPr lang="en-US" sz="2400" dirty="0"/>
                  <a:t>: Guaranteed to find the least cost path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(if it exists)</a:t>
                </a:r>
              </a:p>
              <a:p>
                <a:r>
                  <a:rPr lang="en-US" sz="2400" b="1" dirty="0">
                    <a:solidFill>
                      <a:srgbClr val="EB811B"/>
                    </a:solidFill>
                  </a:rPr>
                  <a:t>Time complexity</a:t>
                </a:r>
                <a:endParaRPr lang="en-US" sz="2400" dirty="0"/>
              </a:p>
              <a:p>
                <a:r>
                  <a:rPr lang="en-US" sz="2400" b="1" dirty="0">
                    <a:solidFill>
                      <a:srgbClr val="EB811B"/>
                    </a:solidFill>
                  </a:rPr>
                  <a:t>Space complexity</a:t>
                </a:r>
                <a:endParaRPr lang="en-US" sz="24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Search tree parameters: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the branching factor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is the maximum depth</a:t>
                </a:r>
              </a:p>
              <a:p>
                <a:pPr lvl="1"/>
                <a:r>
                  <a:rPr lang="en-US" sz="2000" dirty="0"/>
                  <a:t>solutions at various depths, </a:t>
                </a:r>
              </a:p>
              <a:p>
                <a:pPr marL="342855" lvl="1" indent="0">
                  <a:buNone/>
                </a:pPr>
                <a:r>
                  <a:rPr lang="en-US" sz="2000" dirty="0"/>
                  <a:t>optimal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at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Number of nodes in entire tree: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baseline="30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baseline="30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23">
                <a:extLst>
                  <a:ext uri="{FF2B5EF4-FFF2-40B4-BE49-F238E27FC236}">
                    <a16:creationId xmlns:a16="http://schemas.microsoft.com/office/drawing/2014/main" id="{C8EEBFAB-2FA1-698B-427A-C60B8CD66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33" y="1295400"/>
                <a:ext cx="11379200" cy="4876800"/>
              </a:xfrm>
              <a:blipFill>
                <a:blip r:embed="rId3"/>
                <a:stretch>
                  <a:fillRect l="-780" t="-1299" b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30">
            <a:extLst>
              <a:ext uri="{FF2B5EF4-FFF2-40B4-BE49-F238E27FC236}">
                <a16:creationId xmlns:a16="http://schemas.microsoft.com/office/drawing/2014/main" id="{C10DBAB7-6B0B-C7D7-77E6-56F0469C6DAC}"/>
              </a:ext>
            </a:extLst>
          </p:cNvPr>
          <p:cNvSpPr>
            <a:spLocks/>
          </p:cNvSpPr>
          <p:nvPr/>
        </p:nvSpPr>
        <p:spPr bwMode="auto">
          <a:xfrm>
            <a:off x="5006975" y="2530478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C5EECADE-968A-D9F7-C6D1-62A65BAB3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111" y="246062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0" name="Oval 32">
            <a:extLst>
              <a:ext uri="{FF2B5EF4-FFF2-40B4-BE49-F238E27FC236}">
                <a16:creationId xmlns:a16="http://schemas.microsoft.com/office/drawing/2014/main" id="{ED43409B-3A35-B456-1A0F-A07FA5A6D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338" y="288607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3" name="Oval 33">
            <a:extLst>
              <a:ext uri="{FF2B5EF4-FFF2-40B4-BE49-F238E27FC236}">
                <a16:creationId xmlns:a16="http://schemas.microsoft.com/office/drawing/2014/main" id="{7E299959-2619-F723-FBEB-C2EADDE66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7" y="28765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5" name="Text Box 34">
            <a:extLst>
              <a:ext uri="{FF2B5EF4-FFF2-40B4-BE49-F238E27FC236}">
                <a16:creationId xmlns:a16="http://schemas.microsoft.com/office/drawing/2014/main" id="{AF0FCCCB-0B35-5D91-1F4E-7F8041537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514" y="273685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6" name="Freeform 35">
            <a:extLst>
              <a:ext uri="{FF2B5EF4-FFF2-40B4-BE49-F238E27FC236}">
                <a16:creationId xmlns:a16="http://schemas.microsoft.com/office/drawing/2014/main" id="{B3781D8E-E4CE-CDCC-6E45-4D846B36F9A9}"/>
              </a:ext>
            </a:extLst>
          </p:cNvPr>
          <p:cNvSpPr>
            <a:spLocks/>
          </p:cNvSpPr>
          <p:nvPr/>
        </p:nvSpPr>
        <p:spPr bwMode="auto">
          <a:xfrm>
            <a:off x="6242051" y="2690812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7" name="Text Box 36">
            <a:extLst>
              <a:ext uri="{FF2B5EF4-FFF2-40B4-BE49-F238E27FC236}">
                <a16:creationId xmlns:a16="http://schemas.microsoft.com/office/drawing/2014/main" id="{97B032F2-159D-B6C7-913D-A5D2E8A21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5" y="2489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8" name="Text Box 37">
            <a:extLst>
              <a:ext uri="{FF2B5EF4-FFF2-40B4-BE49-F238E27FC236}">
                <a16:creationId xmlns:a16="http://schemas.microsoft.com/office/drawing/2014/main" id="{F6FD383D-CFF7-AEF4-2428-2CDA53421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849" y="2341563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38">
                <a:extLst>
                  <a:ext uri="{FF2B5EF4-FFF2-40B4-BE49-F238E27FC236}">
                    <a16:creationId xmlns:a16="http://schemas.microsoft.com/office/drawing/2014/main" id="{391208E2-FBC3-63B6-122C-E874A9FD15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72438" y="2695574"/>
                <a:ext cx="1119188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6" tIns="45718" rIns="91436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nodes</a:t>
                </a:r>
              </a:p>
            </p:txBody>
          </p:sp>
        </mc:Choice>
        <mc:Fallback xmlns="">
          <p:sp>
            <p:nvSpPr>
              <p:cNvPr id="29" name="Text Box 38">
                <a:extLst>
                  <a:ext uri="{FF2B5EF4-FFF2-40B4-BE49-F238E27FC236}">
                    <a16:creationId xmlns:a16="http://schemas.microsoft.com/office/drawing/2014/main" id="{391208E2-FBC3-63B6-122C-E874A9FD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2438" y="2695574"/>
                <a:ext cx="1119188" cy="369328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39">
                <a:extLst>
                  <a:ext uri="{FF2B5EF4-FFF2-40B4-BE49-F238E27FC236}">
                    <a16:creationId xmlns:a16="http://schemas.microsoft.com/office/drawing/2014/main" id="{F01B3900-4DDE-24B3-D308-9CD72F99A2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72438" y="3106737"/>
                <a:ext cx="1119188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6" tIns="45718" rIns="91436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nodes</a:t>
                </a:r>
              </a:p>
            </p:txBody>
          </p:sp>
        </mc:Choice>
        <mc:Fallback xmlns="">
          <p:sp>
            <p:nvSpPr>
              <p:cNvPr id="30" name="Text Box 39">
                <a:extLst>
                  <a:ext uri="{FF2B5EF4-FFF2-40B4-BE49-F238E27FC236}">
                    <a16:creationId xmlns:a16="http://schemas.microsoft.com/office/drawing/2014/main" id="{F01B3900-4DDE-24B3-D308-9CD72F99A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2438" y="3106737"/>
                <a:ext cx="1119188" cy="369328"/>
              </a:xfrm>
              <a:prstGeom prst="rect">
                <a:avLst/>
              </a:prstGeom>
              <a:blipFill>
                <a:blip r:embed="rId5"/>
                <a:stretch>
                  <a:fillRect t="-6667" r="-1124" b="-2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40">
                <a:extLst>
                  <a:ext uri="{FF2B5EF4-FFF2-40B4-BE49-F238E27FC236}">
                    <a16:creationId xmlns:a16="http://schemas.microsoft.com/office/drawing/2014/main" id="{E68E7579-2215-94EC-27B0-AEA1F01276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86726" y="4732339"/>
                <a:ext cx="1160462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nodes</a:t>
                </a:r>
              </a:p>
            </p:txBody>
          </p:sp>
        </mc:Choice>
        <mc:Fallback xmlns="">
          <p:sp>
            <p:nvSpPr>
              <p:cNvPr id="31" name="Text Box 40">
                <a:extLst>
                  <a:ext uri="{FF2B5EF4-FFF2-40B4-BE49-F238E27FC236}">
                    <a16:creationId xmlns:a16="http://schemas.microsoft.com/office/drawing/2014/main" id="{E68E7579-2215-94EC-27B0-AEA1F012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6726" y="4732339"/>
                <a:ext cx="1160462" cy="369328"/>
              </a:xfrm>
              <a:prstGeom prst="rect">
                <a:avLst/>
              </a:prstGeom>
              <a:blipFill>
                <a:blip r:embed="rId6"/>
                <a:stretch>
                  <a:fillRect t="-6667" r="-1075" b="-2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41">
            <a:extLst>
              <a:ext uri="{FF2B5EF4-FFF2-40B4-BE49-F238E27FC236}">
                <a16:creationId xmlns:a16="http://schemas.microsoft.com/office/drawing/2014/main" id="{587247BC-B2DA-838B-1FC4-4CD492B10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9837" y="500221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60DF85AA-EEB7-6A4D-7F66-271FD676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238" y="392588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4" name="AutoShape 45">
            <a:extLst>
              <a:ext uri="{FF2B5EF4-FFF2-40B4-BE49-F238E27FC236}">
                <a16:creationId xmlns:a16="http://schemas.microsoft.com/office/drawing/2014/main" id="{53BC3EAE-C2BE-2DB5-526A-01B0194E0F79}"/>
              </a:ext>
            </a:extLst>
          </p:cNvPr>
          <p:cNvSpPr>
            <a:spLocks/>
          </p:cNvSpPr>
          <p:nvPr/>
        </p:nvSpPr>
        <p:spPr bwMode="auto">
          <a:xfrm>
            <a:off x="4575175" y="2281240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46">
                <a:extLst>
                  <a:ext uri="{FF2B5EF4-FFF2-40B4-BE49-F238E27FC236}">
                    <a16:creationId xmlns:a16="http://schemas.microsoft.com/office/drawing/2014/main" id="{2ED39569-4C8F-62B5-3EBF-8450F377C7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5200" y="3492502"/>
                <a:ext cx="1265237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6" tIns="45718" rIns="91436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tiers</a:t>
                </a:r>
              </a:p>
            </p:txBody>
          </p:sp>
        </mc:Choice>
        <mc:Fallback xmlns="">
          <p:sp>
            <p:nvSpPr>
              <p:cNvPr id="35" name="Text Box 46">
                <a:extLst>
                  <a:ext uri="{FF2B5EF4-FFF2-40B4-BE49-F238E27FC236}">
                    <a16:creationId xmlns:a16="http://schemas.microsoft.com/office/drawing/2014/main" id="{2ED39569-4C8F-62B5-3EBF-8450F377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492502"/>
                <a:ext cx="1265237" cy="369328"/>
              </a:xfrm>
              <a:prstGeom prst="rect">
                <a:avLst/>
              </a:prstGeom>
              <a:blipFill>
                <a:blip r:embed="rId7"/>
                <a:stretch>
                  <a:fillRect t="-10000" b="-23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23" grpId="0" animBg="1"/>
      <p:bldP spid="25" grpId="0"/>
      <p:bldP spid="26" grpId="0" animBg="1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9">
                <a:extLst>
                  <a:ext uri="{FF2B5EF4-FFF2-40B4-BE49-F238E27FC236}">
                    <a16:creationId xmlns:a16="http://schemas.microsoft.com/office/drawing/2014/main" id="{0C1C8DFB-17D5-A91C-4D7C-9F9A8A326E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94" y="1117600"/>
                <a:ext cx="4556118" cy="5740400"/>
              </a:xfrm>
            </p:spPr>
            <p:txBody>
              <a:bodyPr/>
              <a:lstStyle/>
              <a:p>
                <a:r>
                  <a:rPr lang="en-US" sz="2400" dirty="0"/>
                  <a:t>Which nodes does DFS expand?</a:t>
                </a:r>
              </a:p>
              <a:p>
                <a:pPr lvl="1"/>
                <a:r>
                  <a:rPr lang="en-US" sz="2000" dirty="0"/>
                  <a:t>Some left prefix of the tree.</a:t>
                </a:r>
              </a:p>
              <a:p>
                <a:pPr lvl="1"/>
                <a:r>
                  <a:rPr lang="en-US" sz="2000" dirty="0"/>
                  <a:t>Could process the whole tree!</a:t>
                </a:r>
              </a:p>
              <a:p>
                <a:pPr lvl="1"/>
                <a:r>
                  <a:rPr lang="en-US" sz="2000" dirty="0"/>
                  <a:t>If m is finite, takes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baseline="30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3"/>
                <a:endParaRPr lang="en-US" sz="1200" dirty="0"/>
              </a:p>
              <a:p>
                <a:r>
                  <a:rPr lang="en-US" sz="2400" dirty="0"/>
                  <a:t>How much space does the frontier take?</a:t>
                </a:r>
              </a:p>
              <a:p>
                <a:pPr lvl="1"/>
                <a:r>
                  <a:rPr lang="en-US" sz="2000" dirty="0"/>
                  <a:t>Only has siblings on path to root, 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𝑏𝑚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3"/>
                <a:endParaRPr lang="en-US" sz="1200" dirty="0"/>
              </a:p>
              <a:p>
                <a:r>
                  <a:rPr lang="en-US" sz="2400" dirty="0"/>
                  <a:t>Is it complete?</a:t>
                </a:r>
              </a:p>
              <a:p>
                <a:pPr lvl="1"/>
                <a:r>
                  <a:rPr lang="en-US" sz="2000" dirty="0"/>
                  <a:t>m could be infinite, so only if we prevent cycles</a:t>
                </a:r>
                <a:endParaRPr lang="en-US" sz="1200" dirty="0"/>
              </a:p>
              <a:p>
                <a:r>
                  <a:rPr lang="en-US" sz="2400" dirty="0"/>
                  <a:t>Is it optimal?</a:t>
                </a:r>
              </a:p>
              <a:p>
                <a:pPr lvl="1"/>
                <a:r>
                  <a:rPr lang="en-US" sz="2000" dirty="0"/>
                  <a:t>No, it finds the “leftmost” solution, regardless of depth or cost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21" name="Content Placeholder 29">
                <a:extLst>
                  <a:ext uri="{FF2B5EF4-FFF2-40B4-BE49-F238E27FC236}">
                    <a16:creationId xmlns:a16="http://schemas.microsoft.com/office/drawing/2014/main" id="{0C1C8DFB-17D5-A91C-4D7C-9F9A8A326E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94" y="1117600"/>
                <a:ext cx="4556118" cy="5740400"/>
              </a:xfrm>
              <a:blipFill>
                <a:blip r:embed="rId3"/>
                <a:stretch>
                  <a:fillRect l="-1667" t="-662" b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sp>
        <p:nvSpPr>
          <p:cNvPr id="5" name="Freeform 47">
            <a:extLst>
              <a:ext uri="{FF2B5EF4-FFF2-40B4-BE49-F238E27FC236}">
                <a16:creationId xmlns:a16="http://schemas.microsoft.com/office/drawing/2014/main" id="{593D65F3-955F-CDE9-8D3F-0277750789D1}"/>
              </a:ext>
            </a:extLst>
          </p:cNvPr>
          <p:cNvSpPr>
            <a:spLocks/>
          </p:cNvSpPr>
          <p:nvPr/>
        </p:nvSpPr>
        <p:spPr bwMode="auto">
          <a:xfrm>
            <a:off x="4910135" y="2308222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C4409F77-FE4B-217F-E0C2-B942C1AF87AB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057400"/>
            <a:ext cx="5867400" cy="2900363"/>
            <a:chOff x="1328738" y="2012950"/>
            <a:chExt cx="5867400" cy="2900363"/>
          </a:xfrm>
        </p:grpSpPr>
        <p:sp>
          <p:nvSpPr>
            <p:cNvPr id="7" name="Freeform 30">
              <a:extLst>
                <a:ext uri="{FF2B5EF4-FFF2-40B4-BE49-F238E27FC236}">
                  <a16:creationId xmlns:a16="http://schemas.microsoft.com/office/drawing/2014/main" id="{96027DBE-19CC-2A14-AC1E-2DC770A7A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31">
              <a:extLst>
                <a:ext uri="{FF2B5EF4-FFF2-40B4-BE49-F238E27FC236}">
                  <a16:creationId xmlns:a16="http://schemas.microsoft.com/office/drawing/2014/main" id="{543EB31C-2B22-BF35-22F3-1104ABB3C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32">
              <a:extLst>
                <a:ext uri="{FF2B5EF4-FFF2-40B4-BE49-F238E27FC236}">
                  <a16:creationId xmlns:a16="http://schemas.microsoft.com/office/drawing/2014/main" id="{2CBFFBB2-DA8B-C424-8D0B-7830675F3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33">
              <a:extLst>
                <a:ext uri="{FF2B5EF4-FFF2-40B4-BE49-F238E27FC236}">
                  <a16:creationId xmlns:a16="http://schemas.microsoft.com/office/drawing/2014/main" id="{2C8BD127-D9FA-E69F-0E96-49B43A71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34">
              <a:extLst>
                <a:ext uri="{FF2B5EF4-FFF2-40B4-BE49-F238E27FC236}">
                  <a16:creationId xmlns:a16="http://schemas.microsoft.com/office/drawing/2014/main" id="{4746B80D-1424-4549-0089-6CEF488A87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391D0BCA-C1EA-8F4B-54CD-2E5A2909A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36">
              <a:extLst>
                <a:ext uri="{FF2B5EF4-FFF2-40B4-BE49-F238E27FC236}">
                  <a16:creationId xmlns:a16="http://schemas.microsoft.com/office/drawing/2014/main" id="{5A162D6B-51F4-C2AB-A3BD-9D8F1C539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14" name="Text Box 37">
              <a:extLst>
                <a:ext uri="{FF2B5EF4-FFF2-40B4-BE49-F238E27FC236}">
                  <a16:creationId xmlns:a16="http://schemas.microsoft.com/office/drawing/2014/main" id="{FB4F5C42-0A8F-C93A-040D-2017308CD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 Box 38">
                  <a:extLst>
                    <a:ext uri="{FF2B5EF4-FFF2-40B4-BE49-F238E27FC236}">
                      <a16:creationId xmlns:a16="http://schemas.microsoft.com/office/drawing/2014/main" id="{E3A84BC6-E0C7-326E-C705-8FCE1FAC79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21350" y="2427287"/>
                  <a:ext cx="1119188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dirty="0"/>
                    <a:t> nodes</a:t>
                  </a:r>
                </a:p>
              </p:txBody>
            </p:sp>
          </mc:Choice>
          <mc:Fallback>
            <p:sp>
              <p:nvSpPr>
                <p:cNvPr id="15" name="Text Box 38">
                  <a:extLst>
                    <a:ext uri="{FF2B5EF4-FFF2-40B4-BE49-F238E27FC236}">
                      <a16:creationId xmlns:a16="http://schemas.microsoft.com/office/drawing/2014/main" id="{E3A84BC6-E0C7-326E-C705-8FCE1FAC7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21350" y="2427287"/>
                  <a:ext cx="111918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b="-2459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 Box 39">
                  <a:extLst>
                    <a:ext uri="{FF2B5EF4-FFF2-40B4-BE49-F238E27FC236}">
                      <a16:creationId xmlns:a16="http://schemas.microsoft.com/office/drawing/2014/main" id="{327E5324-D85F-DDFE-0A92-8079B4F966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21350" y="2838450"/>
                  <a:ext cx="1119188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dirty="0"/>
                    <a:t> nodes</a:t>
                  </a:r>
                </a:p>
              </p:txBody>
            </p:sp>
          </mc:Choice>
          <mc:Fallback>
            <p:sp>
              <p:nvSpPr>
                <p:cNvPr id="16" name="Text Box 39">
                  <a:extLst>
                    <a:ext uri="{FF2B5EF4-FFF2-40B4-BE49-F238E27FC236}">
                      <a16:creationId xmlns:a16="http://schemas.microsoft.com/office/drawing/2014/main" id="{327E5324-D85F-DDFE-0A92-8079B4F96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21350" y="2838450"/>
                  <a:ext cx="1119188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9836" r="-543" b="-2459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 Box 40">
                  <a:extLst>
                    <a:ext uri="{FF2B5EF4-FFF2-40B4-BE49-F238E27FC236}">
                      <a16:creationId xmlns:a16="http://schemas.microsoft.com/office/drawing/2014/main" id="{D8294B46-595F-8A5F-8AE4-E412061BA9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35638" y="4464050"/>
                  <a:ext cx="1460500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baseline="30000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nodes</a:t>
                  </a:r>
                </a:p>
              </p:txBody>
            </p:sp>
          </mc:Choice>
          <mc:Fallback>
            <p:sp>
              <p:nvSpPr>
                <p:cNvPr id="17" name="Text Box 40">
                  <a:extLst>
                    <a:ext uri="{FF2B5EF4-FFF2-40B4-BE49-F238E27FC236}">
                      <a16:creationId xmlns:a16="http://schemas.microsoft.com/office/drawing/2014/main" id="{D8294B46-595F-8A5F-8AE4-E412061BA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5638" y="4464050"/>
                  <a:ext cx="146050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b="-26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41">
              <a:extLst>
                <a:ext uri="{FF2B5EF4-FFF2-40B4-BE49-F238E27FC236}">
                  <a16:creationId xmlns:a16="http://schemas.microsoft.com/office/drawing/2014/main" id="{C6396458-BC56-6399-03C0-F07C32EC1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45">
              <a:extLst>
                <a:ext uri="{FF2B5EF4-FFF2-40B4-BE49-F238E27FC236}">
                  <a16:creationId xmlns:a16="http://schemas.microsoft.com/office/drawing/2014/main" id="{A819A150-4DBE-C094-51F1-65955EBA4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 Box 46">
                  <a:extLst>
                    <a:ext uri="{FF2B5EF4-FFF2-40B4-BE49-F238E27FC236}">
                      <a16:creationId xmlns:a16="http://schemas.microsoft.com/office/drawing/2014/main" id="{5CECF634-657A-FF6A-25CD-5666AFE37F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28738" y="3224213"/>
                  <a:ext cx="1265237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tiers</a:t>
                  </a:r>
                </a:p>
              </p:txBody>
            </p:sp>
          </mc:Choice>
          <mc:Fallback>
            <p:sp>
              <p:nvSpPr>
                <p:cNvPr id="20" name="Text Box 46">
                  <a:extLst>
                    <a:ext uri="{FF2B5EF4-FFF2-40B4-BE49-F238E27FC236}">
                      <a16:creationId xmlns:a16="http://schemas.microsoft.com/office/drawing/2014/main" id="{5CECF634-657A-FF6A-25CD-5666AFE37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28738" y="3224213"/>
                  <a:ext cx="1265237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8197" b="-2459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Freeform 47">
            <a:extLst>
              <a:ext uri="{FF2B5EF4-FFF2-40B4-BE49-F238E27FC236}">
                <a16:creationId xmlns:a16="http://schemas.microsoft.com/office/drawing/2014/main" id="{3B7BC6B1-1097-F3AD-76C2-B29FBD288F96}"/>
              </a:ext>
            </a:extLst>
          </p:cNvPr>
          <p:cNvSpPr>
            <a:spLocks/>
          </p:cNvSpPr>
          <p:nvPr/>
        </p:nvSpPr>
        <p:spPr bwMode="auto">
          <a:xfrm>
            <a:off x="4951413" y="2362116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" name="Freeform 47">
            <a:extLst>
              <a:ext uri="{FF2B5EF4-FFF2-40B4-BE49-F238E27FC236}">
                <a16:creationId xmlns:a16="http://schemas.microsoft.com/office/drawing/2014/main" id="{41D3C1EB-4511-41E7-FA30-DCC6A0959D7C}"/>
              </a:ext>
            </a:extLst>
          </p:cNvPr>
          <p:cNvSpPr>
            <a:spLocks/>
          </p:cNvSpPr>
          <p:nvPr/>
        </p:nvSpPr>
        <p:spPr bwMode="auto">
          <a:xfrm>
            <a:off x="4951440" y="2362202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" name="Oval 41">
            <a:extLst>
              <a:ext uri="{FF2B5EF4-FFF2-40B4-BE49-F238E27FC236}">
                <a16:creationId xmlns:a16="http://schemas.microsoft.com/office/drawing/2014/main" id="{E442A4DD-4F39-E539-193E-70321E068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413" y="373380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2" grpId="1" animBg="1"/>
      <p:bldP spid="23" grpId="0" animBg="1"/>
      <p:bldP spid="2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4" name="Freeform 64">
            <a:extLst>
              <a:ext uri="{FF2B5EF4-FFF2-40B4-BE49-F238E27FC236}">
                <a16:creationId xmlns:a16="http://schemas.microsoft.com/office/drawing/2014/main" id="{CB2B9A13-1364-3F38-C3DF-F429D992B799}"/>
              </a:ext>
            </a:extLst>
          </p:cNvPr>
          <p:cNvSpPr>
            <a:spLocks/>
          </p:cNvSpPr>
          <p:nvPr/>
        </p:nvSpPr>
        <p:spPr bwMode="auto">
          <a:xfrm>
            <a:off x="6202358" y="2546349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FDBAA3AD-2BBB-CA3A-0D07-0AB435AFBDDA}"/>
              </a:ext>
            </a:extLst>
          </p:cNvPr>
          <p:cNvSpPr>
            <a:spLocks/>
          </p:cNvSpPr>
          <p:nvPr/>
        </p:nvSpPr>
        <p:spPr bwMode="auto">
          <a:xfrm>
            <a:off x="5614985" y="252888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53FA15AC-4D92-7D2B-13A2-70C881885C72}"/>
              </a:ext>
            </a:extLst>
          </p:cNvPr>
          <p:cNvSpPr>
            <a:spLocks/>
          </p:cNvSpPr>
          <p:nvPr/>
        </p:nvSpPr>
        <p:spPr bwMode="auto">
          <a:xfrm>
            <a:off x="5753097" y="2546347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41B3F1A7-03F0-F8E2-C6D2-89302B336FD4}"/>
              </a:ext>
            </a:extLst>
          </p:cNvPr>
          <p:cNvSpPr>
            <a:spLocks/>
          </p:cNvSpPr>
          <p:nvPr/>
        </p:nvSpPr>
        <p:spPr bwMode="auto">
          <a:xfrm>
            <a:off x="5981700" y="2546347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7">
                <a:extLst>
                  <a:ext uri="{FF2B5EF4-FFF2-40B4-BE49-F238E27FC236}">
                    <a16:creationId xmlns:a16="http://schemas.microsoft.com/office/drawing/2014/main" id="{CF30E73D-23C5-0F6A-D9D1-F01C797A0B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24" y="1092200"/>
                <a:ext cx="4561676" cy="5765800"/>
              </a:xfrm>
            </p:spPr>
            <p:txBody>
              <a:bodyPr/>
              <a:lstStyle/>
              <a:p>
                <a:r>
                  <a:rPr lang="en-US" sz="2400" dirty="0"/>
                  <a:t>Which nodes does BFS expand?</a:t>
                </a:r>
              </a:p>
              <a:p>
                <a:pPr lvl="1"/>
                <a:r>
                  <a:rPr lang="en-US" sz="2000" dirty="0"/>
                  <a:t>Processes all nodes above shallowest solution</a:t>
                </a:r>
              </a:p>
              <a:p>
                <a:pPr lvl="1"/>
                <a:r>
                  <a:rPr lang="en-US" sz="2000" dirty="0"/>
                  <a:t>Let depth of shallowest solution be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Search takes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baseline="30000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3"/>
                <a:endParaRPr lang="en-US" sz="1200" dirty="0"/>
              </a:p>
              <a:p>
                <a:r>
                  <a:rPr lang="en-US" sz="2400" dirty="0"/>
                  <a:t>How much space does the frontier take?</a:t>
                </a:r>
              </a:p>
              <a:p>
                <a:pPr lvl="1"/>
                <a:r>
                  <a:rPr lang="en-US" sz="2000" dirty="0"/>
                  <a:t>Has roughly the last tier, 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baseline="30000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3"/>
                <a:endParaRPr lang="en-US" sz="1200" dirty="0"/>
              </a:p>
              <a:p>
                <a:r>
                  <a:rPr lang="en-US" sz="2400" dirty="0"/>
                  <a:t>Is it complete?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must be finite if a solution exists, so yes!</a:t>
                </a:r>
              </a:p>
              <a:p>
                <a:pPr lvl="2"/>
                <a:endParaRPr lang="en-US" sz="800" dirty="0"/>
              </a:p>
              <a:p>
                <a:r>
                  <a:rPr lang="en-US" sz="2400" dirty="0"/>
                  <a:t>Is it optimal?</a:t>
                </a:r>
              </a:p>
              <a:p>
                <a:pPr lvl="1"/>
                <a:r>
                  <a:rPr lang="en-US" sz="2000" dirty="0"/>
                  <a:t>Only if costs are all 1 (more on costs later)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37">
                <a:extLst>
                  <a:ext uri="{FF2B5EF4-FFF2-40B4-BE49-F238E27FC236}">
                    <a16:creationId xmlns:a16="http://schemas.microsoft.com/office/drawing/2014/main" id="{CF30E73D-23C5-0F6A-D9D1-F01C797A0B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24" y="1092200"/>
                <a:ext cx="4561676" cy="5765800"/>
              </a:xfrm>
              <a:blipFill>
                <a:blip r:embed="rId3"/>
                <a:stretch>
                  <a:fillRect l="-1872" t="-846" r="-535" b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38">
            <a:extLst>
              <a:ext uri="{FF2B5EF4-FFF2-40B4-BE49-F238E27FC236}">
                <a16:creationId xmlns:a16="http://schemas.microsoft.com/office/drawing/2014/main" id="{F6843107-2818-37E1-041F-F7C6B7CD89C0}"/>
              </a:ext>
            </a:extLst>
          </p:cNvPr>
          <p:cNvSpPr>
            <a:spLocks/>
          </p:cNvSpPr>
          <p:nvPr/>
        </p:nvSpPr>
        <p:spPr bwMode="auto">
          <a:xfrm>
            <a:off x="5022851" y="2509833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0" name="Oval 39">
            <a:extLst>
              <a:ext uri="{FF2B5EF4-FFF2-40B4-BE49-F238E27FC236}">
                <a16:creationId xmlns:a16="http://schemas.microsoft.com/office/drawing/2014/main" id="{54221DBD-3987-1836-5B86-D7D21538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987" y="243998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" name="Oval 40">
            <a:extLst>
              <a:ext uri="{FF2B5EF4-FFF2-40B4-BE49-F238E27FC236}">
                <a16:creationId xmlns:a16="http://schemas.microsoft.com/office/drawing/2014/main" id="{4FA74FE9-BAA4-9F6C-0FD6-2C398010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1" y="2865436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" name="Oval 41">
            <a:extLst>
              <a:ext uri="{FF2B5EF4-FFF2-40B4-BE49-F238E27FC236}">
                <a16:creationId xmlns:a16="http://schemas.microsoft.com/office/drawing/2014/main" id="{1A8D45E8-2525-D8F1-6F72-75DA62E4C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460" y="285590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" name="Text Box 42">
            <a:extLst>
              <a:ext uri="{FF2B5EF4-FFF2-40B4-BE49-F238E27FC236}">
                <a16:creationId xmlns:a16="http://schemas.microsoft.com/office/drawing/2014/main" id="{4BE8709D-B524-4895-5911-C47D9CF5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388" y="2716212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4" name="Freeform 43">
            <a:extLst>
              <a:ext uri="{FF2B5EF4-FFF2-40B4-BE49-F238E27FC236}">
                <a16:creationId xmlns:a16="http://schemas.microsoft.com/office/drawing/2014/main" id="{AF8DCB98-BF46-C31C-7829-3C9BB9A17784}"/>
              </a:ext>
            </a:extLst>
          </p:cNvPr>
          <p:cNvSpPr>
            <a:spLocks/>
          </p:cNvSpPr>
          <p:nvPr/>
        </p:nvSpPr>
        <p:spPr bwMode="auto">
          <a:xfrm>
            <a:off x="6257923" y="2670173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5" name="Text Box 44">
            <a:extLst>
              <a:ext uri="{FF2B5EF4-FFF2-40B4-BE49-F238E27FC236}">
                <a16:creationId xmlns:a16="http://schemas.microsoft.com/office/drawing/2014/main" id="{670D1DDA-101D-F460-172F-A1128E4CB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1" y="2468560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6" name="Text Box 45">
            <a:extLst>
              <a:ext uri="{FF2B5EF4-FFF2-40B4-BE49-F238E27FC236}">
                <a16:creationId xmlns:a16="http://schemas.microsoft.com/office/drawing/2014/main" id="{3B258E5B-4DCA-B26E-4BB2-674AC2420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2320924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Box 46">
                <a:extLst>
                  <a:ext uri="{FF2B5EF4-FFF2-40B4-BE49-F238E27FC236}">
                    <a16:creationId xmlns:a16="http://schemas.microsoft.com/office/drawing/2014/main" id="{AE9B9EE8-2373-4517-D8A2-185FB224CD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88311" y="2674933"/>
                <a:ext cx="1119188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8" rIns="91432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nodes</a:t>
                </a:r>
              </a:p>
            </p:txBody>
          </p:sp>
        </mc:Choice>
        <mc:Fallback>
          <p:sp>
            <p:nvSpPr>
              <p:cNvPr id="17" name="Text Box 46">
                <a:extLst>
                  <a:ext uri="{FF2B5EF4-FFF2-40B4-BE49-F238E27FC236}">
                    <a16:creationId xmlns:a16="http://schemas.microsoft.com/office/drawing/2014/main" id="{AE9B9EE8-2373-4517-D8A2-185FB224C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8311" y="2674933"/>
                <a:ext cx="1119188" cy="369328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47">
                <a:extLst>
                  <a:ext uri="{FF2B5EF4-FFF2-40B4-BE49-F238E27FC236}">
                    <a16:creationId xmlns:a16="http://schemas.microsoft.com/office/drawing/2014/main" id="{5E2EFFA1-3566-EF48-84FB-6587818141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88311" y="3086095"/>
                <a:ext cx="1119188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8" rIns="91432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nodes</a:t>
                </a:r>
              </a:p>
            </p:txBody>
          </p:sp>
        </mc:Choice>
        <mc:Fallback>
          <p:sp>
            <p:nvSpPr>
              <p:cNvPr id="18" name="Text Box 47">
                <a:extLst>
                  <a:ext uri="{FF2B5EF4-FFF2-40B4-BE49-F238E27FC236}">
                    <a16:creationId xmlns:a16="http://schemas.microsoft.com/office/drawing/2014/main" id="{5E2EFFA1-3566-EF48-84FB-658781814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8311" y="3086095"/>
                <a:ext cx="1119188" cy="369328"/>
              </a:xfrm>
              <a:prstGeom prst="rect">
                <a:avLst/>
              </a:prstGeom>
              <a:blipFill>
                <a:blip r:embed="rId5"/>
                <a:stretch>
                  <a:fillRect t="-8197" r="-546" b="-245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48">
                <a:extLst>
                  <a:ext uri="{FF2B5EF4-FFF2-40B4-BE49-F238E27FC236}">
                    <a16:creationId xmlns:a16="http://schemas.microsoft.com/office/drawing/2014/main" id="{07325988-D62B-314D-BE76-28ADA1C546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02599" y="4711697"/>
                <a:ext cx="1460500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8" rIns="91432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nodes</a:t>
                </a:r>
              </a:p>
            </p:txBody>
          </p:sp>
        </mc:Choice>
        <mc:Fallback>
          <p:sp>
            <p:nvSpPr>
              <p:cNvPr id="19" name="Text Box 48">
                <a:extLst>
                  <a:ext uri="{FF2B5EF4-FFF2-40B4-BE49-F238E27FC236}">
                    <a16:creationId xmlns:a16="http://schemas.microsoft.com/office/drawing/2014/main" id="{07325988-D62B-314D-BE76-28ADA1C54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02599" y="4711697"/>
                <a:ext cx="1460500" cy="369328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49">
            <a:extLst>
              <a:ext uri="{FF2B5EF4-FFF2-40B4-BE49-F238E27FC236}">
                <a16:creationId xmlns:a16="http://schemas.microsoft.com/office/drawing/2014/main" id="{EE346C4C-6B92-FCE2-0477-362A933C7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598" y="498157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1" name="Oval 50">
            <a:extLst>
              <a:ext uri="{FF2B5EF4-FFF2-40B4-BE49-F238E27FC236}">
                <a16:creationId xmlns:a16="http://schemas.microsoft.com/office/drawing/2014/main" id="{287EEEB5-AE2B-1110-D91A-77261EFAF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111" y="390524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2" name="Oval 51">
            <a:extLst>
              <a:ext uri="{FF2B5EF4-FFF2-40B4-BE49-F238E27FC236}">
                <a16:creationId xmlns:a16="http://schemas.microsoft.com/office/drawing/2014/main" id="{D67D85C6-2B0C-516A-E53B-84C2249D9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684" y="4460874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3" name="AutoShape 55">
            <a:extLst>
              <a:ext uri="{FF2B5EF4-FFF2-40B4-BE49-F238E27FC236}">
                <a16:creationId xmlns:a16="http://schemas.microsoft.com/office/drawing/2014/main" id="{10EA8ADA-4BF8-F184-7974-4EACA899C46A}"/>
              </a:ext>
            </a:extLst>
          </p:cNvPr>
          <p:cNvSpPr>
            <a:spLocks/>
          </p:cNvSpPr>
          <p:nvPr/>
        </p:nvSpPr>
        <p:spPr bwMode="auto">
          <a:xfrm>
            <a:off x="4591046" y="2260600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 Box 56">
                <a:extLst>
                  <a:ext uri="{FF2B5EF4-FFF2-40B4-BE49-F238E27FC236}">
                    <a16:creationId xmlns:a16="http://schemas.microsoft.com/office/drawing/2014/main" id="{02D12DC9-AC89-EDF1-91F7-C6201CA797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1400" y="2900360"/>
                <a:ext cx="1265237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8" rIns="91432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tiers</a:t>
                </a:r>
              </a:p>
            </p:txBody>
          </p:sp>
        </mc:Choice>
        <mc:Fallback>
          <p:sp>
            <p:nvSpPr>
              <p:cNvPr id="24" name="Text Box 56">
                <a:extLst>
                  <a:ext uri="{FF2B5EF4-FFF2-40B4-BE49-F238E27FC236}">
                    <a16:creationId xmlns:a16="http://schemas.microsoft.com/office/drawing/2014/main" id="{02D12DC9-AC89-EDF1-91F7-C6201CA7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900360"/>
                <a:ext cx="1265237" cy="369328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 Box 61">
                <a:extLst>
                  <a:ext uri="{FF2B5EF4-FFF2-40B4-BE49-F238E27FC236}">
                    <a16:creationId xmlns:a16="http://schemas.microsoft.com/office/drawing/2014/main" id="{C99EA778-B8ED-2100-1F48-D3D5F3BD61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77199" y="3687760"/>
                <a:ext cx="1460500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8" rIns="91432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nodes</a:t>
                </a:r>
              </a:p>
            </p:txBody>
          </p:sp>
        </mc:Choice>
        <mc:Fallback>
          <p:sp>
            <p:nvSpPr>
              <p:cNvPr id="25" name="Text Box 61">
                <a:extLst>
                  <a:ext uri="{FF2B5EF4-FFF2-40B4-BE49-F238E27FC236}">
                    <a16:creationId xmlns:a16="http://schemas.microsoft.com/office/drawing/2014/main" id="{C99EA778-B8ED-2100-1F48-D3D5F3BD6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7199" y="3687760"/>
                <a:ext cx="1460500" cy="369328"/>
              </a:xfrm>
              <a:prstGeom prst="rect">
                <a:avLst/>
              </a:prstGeom>
              <a:blipFill>
                <a:blip r:embed="rId8"/>
                <a:stretch>
                  <a:fillRect t="-9836" b="-245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7" grpId="1" animBg="1"/>
      <p:bldP spid="23" grpId="0" animBg="1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F3F3F-881A-2584-7E8D-B5D40AD65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921F-D2CB-2081-6DEB-1D6747D5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Environment: Autonomous Taxi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7ECD6BF-8E13-D500-1686-0E2800905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271324"/>
              </p:ext>
            </p:extLst>
          </p:nvPr>
        </p:nvGraphicFramePr>
        <p:xfrm>
          <a:off x="457200" y="1066800"/>
          <a:ext cx="8229600" cy="57607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69823304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1152264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14B03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 Taxi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21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Performance (Utility) Measures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Safe travel, fast routes, legal driving, maximize profit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36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Roads, signs, lights, buildings, pedestrians, passengers, weather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76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Cameras, LIDAR, seat sensors, GPS, engine, microphones, touchscreen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Color images, object distance, pressure, </a:t>
                      </a:r>
                      <a:r>
                        <a:rPr lang="en-US" sz="24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</a:t>
                      </a:r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/long, fuel level, speech, 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2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Steering, accelerator, brakes, signal, display, speech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6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Turn left, speed up, slow down, show fare, inform passenger of 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48529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5F5155EC-1F32-0C23-39B6-9E8869A438F0}"/>
              </a:ext>
            </a:extLst>
          </p:cNvPr>
          <p:cNvSpPr/>
          <p:nvPr/>
        </p:nvSpPr>
        <p:spPr>
          <a:xfrm>
            <a:off x="2743200" y="1549400"/>
            <a:ext cx="5943600" cy="1143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3EF073-A09B-051B-2321-05B4AD25907C}"/>
              </a:ext>
            </a:extLst>
          </p:cNvPr>
          <p:cNvSpPr/>
          <p:nvPr/>
        </p:nvSpPr>
        <p:spPr>
          <a:xfrm>
            <a:off x="2743200" y="2692400"/>
            <a:ext cx="5943600" cy="838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5E31E2-2A30-BAE8-1DEE-68C937805865}"/>
              </a:ext>
            </a:extLst>
          </p:cNvPr>
          <p:cNvSpPr/>
          <p:nvPr/>
        </p:nvSpPr>
        <p:spPr>
          <a:xfrm>
            <a:off x="2751667" y="3530600"/>
            <a:ext cx="5943600" cy="838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247E78-CA7B-99EE-AC9F-D359B753B7CA}"/>
              </a:ext>
            </a:extLst>
          </p:cNvPr>
          <p:cNvSpPr/>
          <p:nvPr/>
        </p:nvSpPr>
        <p:spPr>
          <a:xfrm>
            <a:off x="2751667" y="4368800"/>
            <a:ext cx="5943600" cy="838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914469-EB6E-68D8-4EA6-CDA07E0E87A3}"/>
              </a:ext>
            </a:extLst>
          </p:cNvPr>
          <p:cNvSpPr/>
          <p:nvPr/>
        </p:nvSpPr>
        <p:spPr>
          <a:xfrm>
            <a:off x="2751667" y="5207000"/>
            <a:ext cx="5943600" cy="838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2D28D7-786D-65E4-DF52-A19B557EE16A}"/>
              </a:ext>
            </a:extLst>
          </p:cNvPr>
          <p:cNvSpPr/>
          <p:nvPr/>
        </p:nvSpPr>
        <p:spPr>
          <a:xfrm>
            <a:off x="2751667" y="5983393"/>
            <a:ext cx="5943600" cy="838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42A2-7219-186C-EFC2-355FC638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5E04-F0B6-20E9-AD66-FA33AFDD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Properties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7B96437-2187-6BD4-6B3A-B0789AEA3D5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35661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982330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522645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4016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Environment/Task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14B03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Cancer 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14B03D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21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Observability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36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of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76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Determinism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Stochastic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Deterministic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Dynamism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2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Episodicity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Episodic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6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Discrete?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48529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1FE389C2-3B2A-9B59-3C93-CD613F57F4ED}"/>
              </a:ext>
            </a:extLst>
          </p:cNvPr>
          <p:cNvSpPr/>
          <p:nvPr/>
        </p:nvSpPr>
        <p:spPr>
          <a:xfrm>
            <a:off x="3657600" y="220980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71AB33-6D9F-971B-B27B-BCFA0DEC32C9}"/>
              </a:ext>
            </a:extLst>
          </p:cNvPr>
          <p:cNvSpPr/>
          <p:nvPr/>
        </p:nvSpPr>
        <p:spPr>
          <a:xfrm>
            <a:off x="3657600" y="266700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9A03F2-BC88-10AB-E9E5-53B2334E4819}"/>
              </a:ext>
            </a:extLst>
          </p:cNvPr>
          <p:cNvSpPr/>
          <p:nvPr/>
        </p:nvSpPr>
        <p:spPr>
          <a:xfrm>
            <a:off x="3657600" y="312928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C1774-0C29-64AF-171F-E78B8323B9E6}"/>
              </a:ext>
            </a:extLst>
          </p:cNvPr>
          <p:cNvSpPr/>
          <p:nvPr/>
        </p:nvSpPr>
        <p:spPr>
          <a:xfrm>
            <a:off x="3657600" y="359156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B6FFF8-021D-B567-5CA3-1D8740678AEE}"/>
              </a:ext>
            </a:extLst>
          </p:cNvPr>
          <p:cNvSpPr/>
          <p:nvPr/>
        </p:nvSpPr>
        <p:spPr>
          <a:xfrm>
            <a:off x="3657600" y="404876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94192D-200A-3F70-640A-B14815AC6D55}"/>
              </a:ext>
            </a:extLst>
          </p:cNvPr>
          <p:cNvSpPr/>
          <p:nvPr/>
        </p:nvSpPr>
        <p:spPr>
          <a:xfrm>
            <a:off x="3657600" y="450850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B90EE8-0AC2-0EEA-C97A-56D53C75DB48}"/>
              </a:ext>
            </a:extLst>
          </p:cNvPr>
          <p:cNvSpPr/>
          <p:nvPr/>
        </p:nvSpPr>
        <p:spPr>
          <a:xfrm>
            <a:off x="5638800" y="220980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684D6C-8D2D-781F-EB3C-2756E67BD300}"/>
              </a:ext>
            </a:extLst>
          </p:cNvPr>
          <p:cNvSpPr/>
          <p:nvPr/>
        </p:nvSpPr>
        <p:spPr>
          <a:xfrm>
            <a:off x="5638800" y="267335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343CE2-639B-AC48-2892-31900B128332}"/>
              </a:ext>
            </a:extLst>
          </p:cNvPr>
          <p:cNvSpPr/>
          <p:nvPr/>
        </p:nvSpPr>
        <p:spPr>
          <a:xfrm>
            <a:off x="5638800" y="312420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6499D9-BE2B-81E0-CC50-7031CE0F7DDC}"/>
              </a:ext>
            </a:extLst>
          </p:cNvPr>
          <p:cNvSpPr/>
          <p:nvPr/>
        </p:nvSpPr>
        <p:spPr>
          <a:xfrm>
            <a:off x="5638800" y="358140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A3EF2F-468D-1A1C-A4EE-620CE3BDA143}"/>
              </a:ext>
            </a:extLst>
          </p:cNvPr>
          <p:cNvSpPr/>
          <p:nvPr/>
        </p:nvSpPr>
        <p:spPr>
          <a:xfrm>
            <a:off x="5638800" y="404368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6AF736-3B6D-221E-AC46-C5272DDA286E}"/>
              </a:ext>
            </a:extLst>
          </p:cNvPr>
          <p:cNvSpPr/>
          <p:nvPr/>
        </p:nvSpPr>
        <p:spPr>
          <a:xfrm>
            <a:off x="5638800" y="4516120"/>
            <a:ext cx="18288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5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8009-B503-4BDD-8E4A-88BC4335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 as an Agent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B7F4A2D-BEAF-4AB2-968C-740C0DB4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6745" y="1997274"/>
            <a:ext cx="4406663" cy="19520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" name="Text Box 4">
            <a:extLst>
              <a:ext uri="{FF2B5EF4-FFF2-40B4-BE49-F238E27FC236}">
                <a16:creationId xmlns:a16="http://schemas.microsoft.com/office/drawing/2014/main" id="{369A2610-2426-4609-80D4-F1331B44B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1201" y="6629400"/>
            <a:ext cx="4857750" cy="16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1434" tIns="25717" rIns="51434" bIns="2571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50" dirty="0"/>
              <a:t>Pac-Man is a registered trademark of Namco-Bandai Games, used here for educational purposes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3AF1AA59-3392-78FB-E80D-E8609A3C9196}"/>
              </a:ext>
            </a:extLst>
          </p:cNvPr>
          <p:cNvSpPr>
            <a:spLocks/>
          </p:cNvSpPr>
          <p:nvPr/>
        </p:nvSpPr>
        <p:spPr bwMode="auto">
          <a:xfrm>
            <a:off x="2294025" y="4257372"/>
            <a:ext cx="2155031" cy="1309688"/>
          </a:xfrm>
          <a:prstGeom prst="roundRect">
            <a:avLst>
              <a:gd name="adj" fmla="val 10912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62E95E8D-40D9-2EBC-1B5F-5653AD531D44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09639" y="4729644"/>
            <a:ext cx="0" cy="53101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6F7F3D6D-3D5E-3BFA-7B06-47E8C9FF8938}"/>
              </a:ext>
            </a:extLst>
          </p:cNvPr>
          <p:cNvSpPr>
            <a:spLocks/>
          </p:cNvSpPr>
          <p:nvPr/>
        </p:nvSpPr>
        <p:spPr bwMode="auto">
          <a:xfrm>
            <a:off x="2370225" y="4283566"/>
            <a:ext cx="790575" cy="352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/>
            <a:r>
              <a:rPr lang="en-US" b="1" dirty="0">
                <a:latin typeface="Calibri" pitchFamily="34" charset="0"/>
                <a:cs typeface="Arial" charset="0"/>
              </a:rPr>
              <a:t>Agent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6C87DF58-FA1F-CACF-1DC4-689974FD7C31}"/>
              </a:ext>
            </a:extLst>
          </p:cNvPr>
          <p:cNvGrpSpPr>
            <a:grpSpLocks/>
          </p:cNvGrpSpPr>
          <p:nvPr/>
        </p:nvGrpSpPr>
        <p:grpSpPr bwMode="auto">
          <a:xfrm>
            <a:off x="3161989" y="4805843"/>
            <a:ext cx="476250" cy="323850"/>
            <a:chOff x="0" y="0"/>
            <a:chExt cx="400" cy="272"/>
          </a:xfrm>
        </p:grpSpPr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C9E05188-757C-8E6E-202D-EDF2921E9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00" cy="272"/>
            </a:xfrm>
            <a:prstGeom prst="roundRect">
              <a:avLst>
                <a:gd name="adj" fmla="val 2812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CE16740C-3F21-5B68-563B-450EA3531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" y="32"/>
              <a:ext cx="139" cy="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?</a:t>
              </a:r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B623BAEA-F6BB-D830-74CF-4C70F7FE2642}"/>
              </a:ext>
            </a:extLst>
          </p:cNvPr>
          <p:cNvGrpSpPr>
            <a:grpSpLocks/>
          </p:cNvGrpSpPr>
          <p:nvPr/>
        </p:nvGrpSpPr>
        <p:grpSpPr bwMode="auto">
          <a:xfrm>
            <a:off x="2833377" y="4457399"/>
            <a:ext cx="1104900" cy="1059657"/>
            <a:chOff x="0" y="-6"/>
            <a:chExt cx="928" cy="890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3A8077AF-6B84-1AF6-98F4-66E6D9895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" y="-6"/>
              <a:ext cx="824" cy="3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Sensors</a:t>
              </a:r>
            </a:p>
          </p:txBody>
        </p:sp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E7614AEB-1FCA-70F9-A029-C461187F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6"/>
              <a:ext cx="928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Actuators</a:t>
              </a:r>
            </a:p>
          </p:txBody>
        </p:sp>
      </p:grpSp>
      <p:sp>
        <p:nvSpPr>
          <p:cNvPr id="29" name="AutoShape 16">
            <a:extLst>
              <a:ext uri="{FF2B5EF4-FFF2-40B4-BE49-F238E27FC236}">
                <a16:creationId xmlns:a16="http://schemas.microsoft.com/office/drawing/2014/main" id="{FC0A55DC-3A30-D166-D428-C8748D2BE1B7}"/>
              </a:ext>
            </a:extLst>
          </p:cNvPr>
          <p:cNvSpPr>
            <a:spLocks/>
          </p:cNvSpPr>
          <p:nvPr/>
        </p:nvSpPr>
        <p:spPr bwMode="auto">
          <a:xfrm>
            <a:off x="5464658" y="4251421"/>
            <a:ext cx="1428750" cy="1304925"/>
          </a:xfrm>
          <a:prstGeom prst="roundRect">
            <a:avLst>
              <a:gd name="adj" fmla="val 10944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F198DEA-353C-EAF2-332C-B4159F26B362}"/>
              </a:ext>
            </a:extLst>
          </p:cNvPr>
          <p:cNvSpPr>
            <a:spLocks/>
          </p:cNvSpPr>
          <p:nvPr/>
        </p:nvSpPr>
        <p:spPr bwMode="auto">
          <a:xfrm>
            <a:off x="5367027" y="4314524"/>
            <a:ext cx="1619250" cy="352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b="1" dirty="0">
                <a:latin typeface="Calibri" pitchFamily="34" charset="0"/>
                <a:cs typeface="Arial" charset="0"/>
              </a:rPr>
              <a:t>Environment</a:t>
            </a:r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id="{F4BEB06E-9287-51BE-1C14-4C599B16100B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981140" y="4631230"/>
            <a:ext cx="185975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2" name="Line 19">
            <a:extLst>
              <a:ext uri="{FF2B5EF4-FFF2-40B4-BE49-F238E27FC236}">
                <a16:creationId xmlns:a16="http://schemas.microsoft.com/office/drawing/2014/main" id="{8CDA0584-216A-2792-58AF-8D0B40F8EC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4008" y="5381324"/>
            <a:ext cx="176093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F4163473-2715-C1DC-8976-E0BDB365F43F}"/>
              </a:ext>
            </a:extLst>
          </p:cNvPr>
          <p:cNvSpPr>
            <a:spLocks/>
          </p:cNvSpPr>
          <p:nvPr/>
        </p:nvSpPr>
        <p:spPr bwMode="auto">
          <a:xfrm>
            <a:off x="4481202" y="4641946"/>
            <a:ext cx="942975" cy="266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Percepts</a:t>
            </a: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3346A0B5-1D14-E7EE-BF44-2B1BFB133B1E}"/>
              </a:ext>
            </a:extLst>
          </p:cNvPr>
          <p:cNvSpPr>
            <a:spLocks/>
          </p:cNvSpPr>
          <p:nvPr/>
        </p:nvSpPr>
        <p:spPr bwMode="auto">
          <a:xfrm>
            <a:off x="4547877" y="5381324"/>
            <a:ext cx="809625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61873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cman-l1.mp4">
            <a:hlinkClick r:id="" action="ppaction://media"/>
            <a:extLst>
              <a:ext uri="{FF2B5EF4-FFF2-40B4-BE49-F238E27FC236}">
                <a16:creationId xmlns:a16="http://schemas.microsoft.com/office/drawing/2014/main" id="{EFDE5016-E442-4DF5-B049-9CBC775A55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00187"/>
            <a:ext cx="6858000" cy="38576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7A6DAF-E206-4F86-93A6-A12EA12639BA}"/>
              </a:ext>
            </a:extLst>
          </p:cNvPr>
          <p:cNvSpPr/>
          <p:nvPr/>
        </p:nvSpPr>
        <p:spPr>
          <a:xfrm>
            <a:off x="0" y="160020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D2490-F7C9-782D-5193-B9E52F79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9144000" cy="1143000"/>
          </a:xfrm>
        </p:spPr>
        <p:txBody>
          <a:bodyPr/>
          <a:lstStyle/>
          <a:p>
            <a:r>
              <a:rPr lang="en-US" dirty="0"/>
              <a:t>Pac-Man as an Agent</a:t>
            </a:r>
          </a:p>
        </p:txBody>
      </p:sp>
    </p:spTree>
    <p:extLst>
      <p:ext uri="{BB962C8B-B14F-4D97-AF65-F5344CB8AC3E}">
        <p14:creationId xmlns:p14="http://schemas.microsoft.com/office/powerpoint/2010/main" val="253909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272655" y="1117600"/>
            <a:ext cx="4413647" cy="4749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EB811B"/>
                </a:solidFill>
              </a:rPr>
              <a:t>Reflex agents </a:t>
            </a:r>
            <a:r>
              <a:rPr lang="en-US" dirty="0"/>
              <a:t>choose actions based on the </a:t>
            </a:r>
            <a:r>
              <a:rPr lang="en-US" b="1" dirty="0"/>
              <a:t>current precept</a:t>
            </a:r>
          </a:p>
          <a:p>
            <a:pPr>
              <a:lnSpc>
                <a:spcPct val="90000"/>
              </a:lnSpc>
            </a:pPr>
            <a:r>
              <a:rPr lang="en-US" dirty="0"/>
              <a:t>May additionally have </a:t>
            </a:r>
            <a:r>
              <a:rPr lang="en-US" b="1" dirty="0">
                <a:solidFill>
                  <a:srgbClr val="EB811B"/>
                </a:solidFill>
              </a:rPr>
              <a:t>memory</a:t>
            </a:r>
            <a:r>
              <a:rPr lang="en-US" dirty="0"/>
              <a:t> (internal state) and/or a </a:t>
            </a:r>
            <a:r>
              <a:rPr lang="en-US" b="1" dirty="0">
                <a:solidFill>
                  <a:srgbClr val="EB811B"/>
                </a:solidFill>
              </a:rPr>
              <a:t>model</a:t>
            </a:r>
            <a:r>
              <a:rPr lang="en-US" dirty="0"/>
              <a:t> of the environment’s current state </a:t>
            </a:r>
          </a:p>
          <a:p>
            <a:pPr>
              <a:lnSpc>
                <a:spcPct val="90000"/>
              </a:lnSpc>
            </a:pPr>
            <a:r>
              <a:rPr lang="en-US" u="sng" dirty="0">
                <a:solidFill>
                  <a:srgbClr val="333399"/>
                </a:solidFill>
              </a:rPr>
              <a:t>Do</a:t>
            </a:r>
            <a:r>
              <a:rPr lang="en-US" sz="2400" u="sng" dirty="0"/>
              <a:t> not </a:t>
            </a:r>
            <a:r>
              <a:rPr lang="en-US" sz="2400" dirty="0"/>
              <a:t>consider the future consequences of their actions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Consider how the world IS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5194700" y="2210995"/>
          <a:ext cx="3434953" cy="120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80017" imgH="1607619" progId="MSPhotoEd.3">
                  <p:embed/>
                </p:oleObj>
              </mc:Choice>
              <mc:Fallback>
                <p:oleObj name="Photo Editor Photo" r:id="rId3" imgW="4580017" imgH="1607619" progId="MSPhotoEd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700" y="2210995"/>
                        <a:ext cx="3434953" cy="120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5174455" y="3937399"/>
          <a:ext cx="3434954" cy="123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53333" progId="MSPhotoEd.3">
                  <p:embed/>
                </p:oleObj>
              </mc:Choice>
              <mc:Fallback>
                <p:oleObj name="Photo Editor Photo" r:id="rId5" imgW="4580017" imgH="1653333" progId="MSPhotoEd.3">
                  <p:embed/>
                  <p:pic>
                    <p:nvPicPr>
                      <p:cNvPr id="10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4455" y="3937399"/>
                        <a:ext cx="3434954" cy="1239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9686" y="2115538"/>
            <a:ext cx="3953192" cy="3096595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Pac-Man: Reflex Agent 1</a:t>
            </a:r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E3782A8B-5B8B-1E41-AB91-C2AF3274B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778" y="1771650"/>
            <a:ext cx="737044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42193</TotalTime>
  <Words>1682</Words>
  <Application>Microsoft Office PowerPoint</Application>
  <PresentationFormat>On-screen Show (4:3)</PresentationFormat>
  <Paragraphs>480</Paragraphs>
  <Slides>35</Slides>
  <Notes>29</Notes>
  <HiddenSlides>0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Wingdings</vt:lpstr>
      <vt:lpstr>dan-berkeley-nlp-v1</vt:lpstr>
      <vt:lpstr>Photo Editor Photo</vt:lpstr>
      <vt:lpstr>CSCI 363 - Artificial Intelligence (Fall 2024)</vt:lpstr>
      <vt:lpstr>Designing Rational Agents</vt:lpstr>
      <vt:lpstr>Designing Rational Agents (cont.)</vt:lpstr>
      <vt:lpstr>Agent Environment: Autonomous Taxi</vt:lpstr>
      <vt:lpstr>Environment Properties</vt:lpstr>
      <vt:lpstr>Pac-Man as an Agent</vt:lpstr>
      <vt:lpstr>Pac-Man as an Agent</vt:lpstr>
      <vt:lpstr>Reflex Agents</vt:lpstr>
      <vt:lpstr>Pac-Man: Reflex Agent 1</vt:lpstr>
      <vt:lpstr>Pac-Man: Reflex Agent 2</vt:lpstr>
      <vt:lpstr>Planning Agents</vt:lpstr>
      <vt:lpstr>Pac-Man: Planning Agent</vt:lpstr>
      <vt:lpstr>Search Problems</vt:lpstr>
      <vt:lpstr>Search Problems</vt:lpstr>
      <vt:lpstr>Example: Traveling in Romania</vt:lpstr>
      <vt:lpstr>What’s in a State Space?</vt:lpstr>
      <vt:lpstr>State Space Sizes</vt:lpstr>
      <vt:lpstr>Example: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State Space Graphs vs. Search Trees</vt:lpstr>
      <vt:lpstr>Tree Search</vt:lpstr>
      <vt:lpstr>Search Example: Romania</vt:lpstr>
      <vt:lpstr>Searching with a Search Tree</vt:lpstr>
      <vt:lpstr>General Tree Search</vt:lpstr>
      <vt:lpstr>Depth-First and Breadth-First Search</vt:lpstr>
      <vt:lpstr>Depth-First Search</vt:lpstr>
      <vt:lpstr>Breadth-First Search</vt:lpstr>
      <vt:lpstr>Search Algorithm Properties</vt:lpstr>
      <vt:lpstr>Search Algorithm Properties</vt:lpstr>
      <vt:lpstr>Depth-First Search (DFS) Properties</vt:lpstr>
      <vt:lpstr>Breadth-First Search (BFS)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cp:lastModifiedBy>Jonathan Gryak</cp:lastModifiedBy>
  <cp:revision>2063</cp:revision>
  <cp:lastPrinted>2018-08-28T05:21:10Z</cp:lastPrinted>
  <dcterms:created xsi:type="dcterms:W3CDTF">2004-08-27T04:16:05Z</dcterms:created>
  <dcterms:modified xsi:type="dcterms:W3CDTF">2024-09-03T00:05:37Z</dcterms:modified>
</cp:coreProperties>
</file>